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9"/>
  </p:notesMasterIdLst>
  <p:sldIdLst>
    <p:sldId id="256" r:id="rId2"/>
    <p:sldId id="273" r:id="rId3"/>
    <p:sldId id="257" r:id="rId4"/>
    <p:sldId id="272" r:id="rId5"/>
    <p:sldId id="274" r:id="rId6"/>
    <p:sldId id="275" r:id="rId7"/>
    <p:sldId id="258" r:id="rId8"/>
    <p:sldId id="276" r:id="rId9"/>
    <p:sldId id="277" r:id="rId10"/>
    <p:sldId id="284" r:id="rId11"/>
    <p:sldId id="283" r:id="rId12"/>
    <p:sldId id="286" r:id="rId13"/>
    <p:sldId id="282" r:id="rId14"/>
    <p:sldId id="285" r:id="rId15"/>
    <p:sldId id="271" r:id="rId16"/>
    <p:sldId id="287" r:id="rId17"/>
    <p:sldId id="26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Poppins" pitchFamily="2" charset="77"/>
      <p:regular r:id="rId24"/>
      <p:bold r:id="rId25"/>
      <p:italic r:id="rId26"/>
      <p:boldItalic r:id="rId27"/>
    </p:embeddedFont>
    <p:embeddedFont>
      <p:font typeface="Poppins Light" panose="020B0604020202020204" pitchFamily="34" charset="0"/>
      <p:regular r:id="rId28"/>
      <p:bold r:id="rId29"/>
      <p:italic r:id="rId30"/>
      <p:boldItalic r:id="rId31"/>
    </p:embeddedFont>
    <p:embeddedFont>
      <p:font typeface="Poppins SemiBold" panose="020B0604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04"/>
    <a:srgbClr val="0C606E"/>
    <a:srgbClr val="F7F7F7"/>
    <a:srgbClr val="C3F739"/>
    <a:srgbClr val="FF9FA8"/>
    <a:srgbClr val="C4F7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7E9915-D1C2-4C92-B988-BF83E3377584}">
  <a:tblStyle styleId="{0D7E9915-D1C2-4C92-B988-BF83E33775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2"/>
    <p:restoredTop sz="95994"/>
  </p:normalViewPr>
  <p:slideViewPr>
    <p:cSldViewPr snapToGrid="0">
      <p:cViewPr varScale="1">
        <p:scale>
          <a:sx n="143" d="100"/>
          <a:sy n="143" d="100"/>
        </p:scale>
        <p:origin x="216"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Septy/Downloads/E534%20Drugstore%20Analysi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30"/>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4875826493348E-2"/>
          <c:y val="6.3091904147328473E-2"/>
          <c:w val="0.92779499774908525"/>
          <c:h val="0.90084081098652324"/>
        </c:manualLayout>
      </c:layout>
      <c:pieChart>
        <c:varyColors val="1"/>
        <c:ser>
          <c:idx val="0"/>
          <c:order val="0"/>
          <c:tx>
            <c:strRef>
              <c:f>'Merged All'!$Z$50</c:f>
              <c:strCache>
                <c:ptCount val="1"/>
                <c:pt idx="0">
                  <c:v>Total</c:v>
                </c:pt>
              </c:strCache>
            </c:strRef>
          </c:tx>
          <c:dPt>
            <c:idx val="0"/>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4BA-B847-9A1B-6EFA472CDB9E}"/>
              </c:ext>
            </c:extLst>
          </c:dPt>
          <c:dPt>
            <c:idx val="1"/>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4BA-B847-9A1B-6EFA472CDB9E}"/>
              </c:ext>
            </c:extLst>
          </c:dPt>
          <c:dPt>
            <c:idx val="2"/>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4BA-B847-9A1B-6EFA472CDB9E}"/>
              </c:ext>
            </c:extLst>
          </c:dPt>
          <c:dPt>
            <c:idx val="3"/>
            <c:bubble3D val="0"/>
            <c:spPr>
              <a:solidFill>
                <a:schemeClr val="accent6">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4BA-B847-9A1B-6EFA472CDB9E}"/>
              </c:ext>
            </c:extLst>
          </c:dPt>
          <c:dPt>
            <c:idx val="4"/>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44BA-B847-9A1B-6EFA472CDB9E}"/>
              </c:ext>
            </c:extLst>
          </c:dPt>
          <c:dPt>
            <c:idx val="5"/>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44BA-B847-9A1B-6EFA472CDB9E}"/>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3609798453651959"/>
                      <c:h val="0.13445705163459359"/>
                    </c:manualLayout>
                  </c15:layout>
                </c:ext>
                <c:ext xmlns:c16="http://schemas.microsoft.com/office/drawing/2014/chart" uri="{C3380CC4-5D6E-409C-BE32-E72D297353CC}">
                  <c16:uniqueId val="{00000001-44BA-B847-9A1B-6EFA472CDB9E}"/>
                </c:ext>
              </c:extLst>
            </c:dLbl>
            <c:dLbl>
              <c:idx val="1"/>
              <c:layout>
                <c:manualLayout>
                  <c:x val="-1.4757103405726481E-2"/>
                  <c:y val="-0.15870066170121175"/>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6279387310900513"/>
                      <c:h val="0.1420103746985763"/>
                    </c:manualLayout>
                  </c15:layout>
                </c:ext>
                <c:ext xmlns:c16="http://schemas.microsoft.com/office/drawing/2014/chart" uri="{C3380CC4-5D6E-409C-BE32-E72D297353CC}">
                  <c16:uniqueId val="{00000003-44BA-B847-9A1B-6EFA472CDB9E}"/>
                </c:ext>
              </c:extLst>
            </c:dLbl>
            <c:dLbl>
              <c:idx val="2"/>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31790508945002566"/>
                      <c:h val="0.16330965817771181"/>
                    </c:manualLayout>
                  </c15:layout>
                </c:ext>
                <c:ext xmlns:c16="http://schemas.microsoft.com/office/drawing/2014/chart" uri="{C3380CC4-5D6E-409C-BE32-E72D297353CC}">
                  <c16:uniqueId val="{00000005-44BA-B847-9A1B-6EFA472CDB9E}"/>
                </c:ext>
              </c:extLst>
            </c:dLbl>
            <c:dLbl>
              <c:idx val="3"/>
              <c:layout>
                <c:manualLayout>
                  <c:x val="9.7021314213912954E-2"/>
                  <c:y val="-0.14455212092501635"/>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0431361309721344"/>
                      <c:h val="0.18815878845815201"/>
                    </c:manualLayout>
                  </c15:layout>
                </c:ext>
                <c:ext xmlns:c16="http://schemas.microsoft.com/office/drawing/2014/chart" uri="{C3380CC4-5D6E-409C-BE32-E72D297353CC}">
                  <c16:uniqueId val="{00000007-44BA-B847-9A1B-6EFA472CDB9E}"/>
                </c:ext>
              </c:extLst>
            </c:dLbl>
            <c:dLbl>
              <c:idx val="4"/>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38221017649900019"/>
                      <c:h val="0.2466706524687502"/>
                    </c:manualLayout>
                  </c15:layout>
                </c:ext>
                <c:ext xmlns:c16="http://schemas.microsoft.com/office/drawing/2014/chart" uri="{C3380CC4-5D6E-409C-BE32-E72D297353CC}">
                  <c16:uniqueId val="{00000009-44BA-B847-9A1B-6EFA472CDB9E}"/>
                </c:ext>
              </c:extLst>
            </c:dLbl>
            <c:dLbl>
              <c:idx val="5"/>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295749001560392"/>
                      <c:h val="0.11285696326943964"/>
                    </c:manualLayout>
                  </c15:layout>
                </c:ext>
                <c:ext xmlns:c16="http://schemas.microsoft.com/office/drawing/2014/chart" uri="{C3380CC4-5D6E-409C-BE32-E72D297353CC}">
                  <c16:uniqueId val="{0000000B-44BA-B847-9A1B-6EFA472CDB9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'Merged All'!$Y$51:$Y$57</c:f>
              <c:strCache>
                <c:ptCount val="6"/>
                <c:pt idx="0">
                  <c:v>Obat Alergi</c:v>
                </c:pt>
                <c:pt idx="1">
                  <c:v>Obat Batuk &amp; Pilek</c:v>
                </c:pt>
                <c:pt idx="2">
                  <c:v>Obat Hipertensi</c:v>
                </c:pt>
                <c:pt idx="3">
                  <c:v>Obat Kolesterol</c:v>
                </c:pt>
                <c:pt idx="4">
                  <c:v>Obat Sakit Kepala &amp; Demam</c:v>
                </c:pt>
                <c:pt idx="5">
                  <c:v>Obat Telinga</c:v>
                </c:pt>
              </c:strCache>
            </c:strRef>
          </c:cat>
          <c:val>
            <c:numRef>
              <c:f>'Merged All'!$Z$51:$Z$57</c:f>
              <c:numCache>
                <c:formatCode>_(* #,##0_);_(* \(#,##0\);_(* "-"??_);_(@_)</c:formatCode>
                <c:ptCount val="6"/>
                <c:pt idx="0">
                  <c:v>47087</c:v>
                </c:pt>
                <c:pt idx="1">
                  <c:v>57160</c:v>
                </c:pt>
                <c:pt idx="2">
                  <c:v>38355</c:v>
                </c:pt>
                <c:pt idx="3">
                  <c:v>10022</c:v>
                </c:pt>
                <c:pt idx="4">
                  <c:v>72916</c:v>
                </c:pt>
                <c:pt idx="5">
                  <c:v>7084</c:v>
                </c:pt>
              </c:numCache>
            </c:numRef>
          </c:val>
          <c:extLst>
            <c:ext xmlns:c16="http://schemas.microsoft.com/office/drawing/2014/chart" uri="{C3380CC4-5D6E-409C-BE32-E72D297353CC}">
              <c16:uniqueId val="{0000000C-44BA-B847-9A1B-6EFA472CDB9E}"/>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All!PivotTable6</c:name>
    <c:fmtId val="1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087D8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87D8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87D8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'Merged All'!$Z$72</c:f>
              <c:strCache>
                <c:ptCount val="1"/>
                <c:pt idx="0">
                  <c:v>Total</c:v>
                </c:pt>
              </c:strCache>
            </c:strRef>
          </c:tx>
          <c:spPr>
            <a:solidFill>
              <a:srgbClr val="087D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'Merged All'!$Y$73:$Y$83</c:f>
              <c:strCache>
                <c:ptCount val="10"/>
                <c:pt idx="0">
                  <c:v>Hyperchol 100 MG 12 KPS</c:v>
                </c:pt>
                <c:pt idx="1">
                  <c:v>Bisoprolol Ogb Dexa</c:v>
                </c:pt>
                <c:pt idx="2">
                  <c:v>Sanmol Paracetamol</c:v>
                </c:pt>
                <c:pt idx="3">
                  <c:v>Koolfever</c:v>
                </c:pt>
                <c:pt idx="4">
                  <c:v>Bedak Heroxyn 150 gr</c:v>
                </c:pt>
                <c:pt idx="5">
                  <c:v>Dexteem Box Plus 100 Tablet</c:v>
                </c:pt>
                <c:pt idx="6">
                  <c:v>Paramex Tablet / Obat</c:v>
                </c:pt>
                <c:pt idx="7">
                  <c:v>Ultraflu Box Isi 25 Strip</c:v>
                </c:pt>
                <c:pt idx="8">
                  <c:v>Bodrex Extra</c:v>
                </c:pt>
                <c:pt idx="9">
                  <c:v>Decolsen 1 Strip 4 Tablet</c:v>
                </c:pt>
              </c:strCache>
            </c:strRef>
          </c:cat>
          <c:val>
            <c:numRef>
              <c:f>'Merged All'!$Z$73:$Z$83</c:f>
              <c:numCache>
                <c:formatCode>_(* #,##0_);_(* \(#,##0\);_(* "-"??_);_(@_)</c:formatCode>
                <c:ptCount val="10"/>
                <c:pt idx="0">
                  <c:v>9486</c:v>
                </c:pt>
                <c:pt idx="1">
                  <c:v>10308</c:v>
                </c:pt>
                <c:pt idx="2">
                  <c:v>10312</c:v>
                </c:pt>
                <c:pt idx="3">
                  <c:v>10867</c:v>
                </c:pt>
                <c:pt idx="4">
                  <c:v>12013</c:v>
                </c:pt>
                <c:pt idx="5">
                  <c:v>12496</c:v>
                </c:pt>
                <c:pt idx="6">
                  <c:v>12932</c:v>
                </c:pt>
                <c:pt idx="7">
                  <c:v>13893</c:v>
                </c:pt>
                <c:pt idx="8">
                  <c:v>16814</c:v>
                </c:pt>
                <c:pt idx="9">
                  <c:v>21400</c:v>
                </c:pt>
              </c:numCache>
            </c:numRef>
          </c:val>
          <c:extLst>
            <c:ext xmlns:c16="http://schemas.microsoft.com/office/drawing/2014/chart" uri="{C3380CC4-5D6E-409C-BE32-E72D297353CC}">
              <c16:uniqueId val="{00000000-4F9E-B14D-9CE0-1D51E1BB9285}"/>
            </c:ext>
          </c:extLst>
        </c:ser>
        <c:dLbls>
          <c:showLegendKey val="0"/>
          <c:showVal val="0"/>
          <c:showCatName val="0"/>
          <c:showSerName val="0"/>
          <c:showPercent val="0"/>
          <c:showBubbleSize val="0"/>
        </c:dLbls>
        <c:gapWidth val="219"/>
        <c:axId val="1198295280"/>
        <c:axId val="118244192"/>
      </c:barChart>
      <c:catAx>
        <c:axId val="1198295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244192"/>
        <c:crosses val="autoZero"/>
        <c:auto val="1"/>
        <c:lblAlgn val="ctr"/>
        <c:lblOffset val="100"/>
        <c:noMultiLvlLbl val="0"/>
      </c:catAx>
      <c:valAx>
        <c:axId val="118244192"/>
        <c:scaling>
          <c:orientation val="minMax"/>
        </c:scaling>
        <c:delete val="1"/>
        <c:axPos val="b"/>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1198295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[E534 Drugstore Analysis.xlsx]Merged All!PivotTable5</c:name>
    <c:fmtId val="18"/>
  </c:pivotSource>
  <c:chart>
    <c:autoTitleDeleted val="1"/>
    <c:pivotFmts>
      <c:pivotFmt>
        <c:idx val="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1"/>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2"/>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3"/>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4"/>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5"/>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6"/>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7"/>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8"/>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19"/>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0"/>
        <c:dLbl>
          <c:idx val="0"/>
          <c:dLblPos val="outEnd"/>
          <c:showLegendKey val="0"/>
          <c:showVal val="0"/>
          <c:showCatName val="1"/>
          <c:showSerName val="0"/>
          <c:showPercent val="1"/>
          <c:showBubbleSize val="0"/>
          <c:extLst>
            <c:ext xmlns:c15="http://schemas.microsoft.com/office/drawing/2012/chart" uri="{CE6537A1-D6FC-4f65-9D91-7224C49458BB}"/>
          </c:extLst>
        </c:dLbl>
      </c:pivotFmt>
      <c:pivotFmt>
        <c:idx val="21"/>
        <c:spPr>
          <a:solidFill>
            <a:schemeClr val="accent6"/>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6"/>
          </a:solidFill>
          <a:ln>
            <a:noFill/>
          </a:ln>
          <a:effectLst>
            <a:outerShdw blurRad="317500" algn="ctr" rotWithShape="0">
              <a:prstClr val="black">
                <a:alpha val="25000"/>
              </a:prstClr>
            </a:outerShdw>
          </a:effectLst>
        </c:spPr>
      </c:pivotFmt>
      <c:pivotFmt>
        <c:idx val="2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24"/>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25"/>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26"/>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27"/>
        <c:spPr>
          <a:solidFill>
            <a:schemeClr val="accent6"/>
          </a:solidFill>
          <a:ln>
            <a:noFill/>
          </a:ln>
          <a:effectLst>
            <a:outerShdw blurRad="317500" algn="ctr" rotWithShape="0">
              <a:prstClr val="black">
                <a:alpha val="25000"/>
              </a:prstClr>
            </a:outerShdw>
          </a:effectLst>
        </c:spPr>
      </c:pivotFmt>
      <c:pivotFmt>
        <c:idx val="28"/>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9"/>
        <c:spPr>
          <a:solidFill>
            <a:schemeClr val="accent6"/>
          </a:solidFill>
          <a:ln>
            <a:noFill/>
          </a:ln>
          <a:effectLst>
            <a:outerShdw blurRad="317500" algn="ctr" rotWithShape="0">
              <a:prstClr val="black">
                <a:alpha val="25000"/>
              </a:prstClr>
            </a:outerShdw>
          </a:effectLst>
        </c:spPr>
      </c:pivotFmt>
      <c:pivotFmt>
        <c:idx val="3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1"/>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2"/>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33"/>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34"/>
        <c:spPr>
          <a:solidFill>
            <a:schemeClr val="accent6"/>
          </a:solidFill>
          <a:ln>
            <a:noFill/>
          </a:ln>
          <a:effectLst>
            <a:outerShdw blurRad="317500" algn="ctr" rotWithShape="0">
              <a:prstClr val="black">
                <a:alpha val="25000"/>
              </a:prstClr>
            </a:outerShdw>
          </a:effectLst>
        </c:spPr>
      </c:pivotFmt>
      <c:pivotFmt>
        <c:idx val="35"/>
        <c:spPr>
          <a:solidFill>
            <a:schemeClr val="accent6"/>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6"/>
          </a:solidFill>
          <a:ln>
            <a:noFill/>
          </a:ln>
          <a:effectLst>
            <a:outerShdw blurRad="317500" algn="ctr" rotWithShape="0">
              <a:prstClr val="black">
                <a:alpha val="25000"/>
              </a:prstClr>
            </a:outerShdw>
          </a:effectLst>
        </c:spPr>
      </c:pivotFmt>
      <c:pivotFmt>
        <c:idx val="37"/>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630414047359107"/>
                  <c:h val="0.14201052792529562"/>
                </c:manualLayout>
              </c15:layout>
            </c:ext>
          </c:extLst>
        </c:dLbl>
      </c:pivotFmt>
      <c:pivotFmt>
        <c:idx val="38"/>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1892677160261489"/>
                  <c:h val="0.14201052792529562"/>
                </c:manualLayout>
              </c15:layout>
            </c:ext>
          </c:extLst>
        </c:dLbl>
      </c:pivotFmt>
      <c:pivotFmt>
        <c:idx val="39"/>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2768533086461887"/>
                  <c:h val="0.14201052792529562"/>
                </c:manualLayout>
              </c15:layout>
            </c:ext>
          </c:extLst>
        </c:dLbl>
      </c:pivotFmt>
      <c:pivotFmt>
        <c:idx val="40"/>
        <c:spPr>
          <a:solidFill>
            <a:schemeClr val="accent6"/>
          </a:solidFill>
          <a:ln>
            <a:noFill/>
          </a:ln>
          <a:effectLst>
            <a:outerShdw blurRad="317500" algn="ctr" rotWithShape="0">
              <a:prstClr val="black">
                <a:alpha val="25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layout>
                <c:manualLayout>
                  <c:w val="0.24421278167540614"/>
                  <c:h val="0.18632265218739535"/>
                </c:manualLayout>
              </c15:layout>
            </c:ext>
          </c:extLst>
        </c:dLbl>
      </c:pivotFmt>
      <c:pivotFmt>
        <c:idx val="41"/>
        <c:spPr>
          <a:solidFill>
            <a:schemeClr val="accent6"/>
          </a:solidFill>
          <a:ln>
            <a:noFill/>
          </a:ln>
          <a:effectLst>
            <a:outerShdw blurRad="317500" algn="ctr" rotWithShape="0">
              <a:prstClr val="black">
                <a:alpha val="25000"/>
              </a:prstClr>
            </a:outerShdw>
          </a:effectLst>
        </c:spPr>
      </c:pivotFmt>
    </c:pivotFmts>
    <c:plotArea>
      <c:layout>
        <c:manualLayout>
          <c:layoutTarget val="inner"/>
          <c:xMode val="edge"/>
          <c:yMode val="edge"/>
          <c:x val="7.220500225091471E-2"/>
          <c:y val="9.9159189013476715E-2"/>
          <c:w val="0.92779499774908525"/>
          <c:h val="0.9008408109865232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33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7c47a5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d7c47a5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338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894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6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476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b31f18f8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b31f18f8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31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b31f18f8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1b31f18f8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b31f18f8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1b31f18f8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2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7c47a5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d7c47a5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7854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7c47a5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d7c47a5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b31f18f8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1b31f18f8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761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d7c47a5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d7c47a5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1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d7c47a5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d7c47a5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602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5700" y="859800"/>
            <a:ext cx="4020300" cy="24042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000"/>
              <a:buNone/>
              <a:defRPr sz="4000">
                <a:solidFill>
                  <a:schemeClr val="lt1"/>
                </a:solidFill>
              </a:defRPr>
            </a:lvl1pPr>
            <a:lvl2pPr lvl="1" algn="ctr">
              <a:spcBef>
                <a:spcPts val="0"/>
              </a:spcBef>
              <a:spcAft>
                <a:spcPts val="0"/>
              </a:spcAft>
              <a:buSzPts val="4100"/>
              <a:buNone/>
              <a:defRPr sz="4100"/>
            </a:lvl2pPr>
            <a:lvl3pPr lvl="2" algn="ctr">
              <a:spcBef>
                <a:spcPts val="0"/>
              </a:spcBef>
              <a:spcAft>
                <a:spcPts val="0"/>
              </a:spcAft>
              <a:buSzPts val="4100"/>
              <a:buNone/>
              <a:defRPr sz="4100"/>
            </a:lvl3pPr>
            <a:lvl4pPr lvl="3" algn="ctr">
              <a:spcBef>
                <a:spcPts val="0"/>
              </a:spcBef>
              <a:spcAft>
                <a:spcPts val="0"/>
              </a:spcAft>
              <a:buSzPts val="4100"/>
              <a:buNone/>
              <a:defRPr sz="4100"/>
            </a:lvl4pPr>
            <a:lvl5pPr lvl="4" algn="ctr">
              <a:spcBef>
                <a:spcPts val="0"/>
              </a:spcBef>
              <a:spcAft>
                <a:spcPts val="0"/>
              </a:spcAft>
              <a:buSzPts val="4100"/>
              <a:buNone/>
              <a:defRPr sz="4100"/>
            </a:lvl5pPr>
            <a:lvl6pPr lvl="5" algn="ctr">
              <a:spcBef>
                <a:spcPts val="0"/>
              </a:spcBef>
              <a:spcAft>
                <a:spcPts val="0"/>
              </a:spcAft>
              <a:buSzPts val="4100"/>
              <a:buNone/>
              <a:defRPr sz="4100"/>
            </a:lvl6pPr>
            <a:lvl7pPr lvl="6" algn="ctr">
              <a:spcBef>
                <a:spcPts val="0"/>
              </a:spcBef>
              <a:spcAft>
                <a:spcPts val="0"/>
              </a:spcAft>
              <a:buSzPts val="4100"/>
              <a:buNone/>
              <a:defRPr sz="4100"/>
            </a:lvl7pPr>
            <a:lvl8pPr lvl="7" algn="ctr">
              <a:spcBef>
                <a:spcPts val="0"/>
              </a:spcBef>
              <a:spcAft>
                <a:spcPts val="0"/>
              </a:spcAft>
              <a:buSzPts val="4100"/>
              <a:buNone/>
              <a:defRPr sz="4100"/>
            </a:lvl8pPr>
            <a:lvl9pPr lvl="8" algn="ctr">
              <a:spcBef>
                <a:spcPts val="0"/>
              </a:spcBef>
              <a:spcAft>
                <a:spcPts val="0"/>
              </a:spcAft>
              <a:buSzPts val="4100"/>
              <a:buNone/>
              <a:defRPr sz="4100"/>
            </a:lvl9pPr>
          </a:lstStyle>
          <a:p>
            <a:endParaRPr/>
          </a:p>
        </p:txBody>
      </p:sp>
      <p:sp>
        <p:nvSpPr>
          <p:cNvPr id="11" name="Google Shape;11;p2"/>
          <p:cNvSpPr txBox="1">
            <a:spLocks noGrp="1"/>
          </p:cNvSpPr>
          <p:nvPr>
            <p:ph type="subTitle" idx="1"/>
          </p:nvPr>
        </p:nvSpPr>
        <p:spPr>
          <a:xfrm>
            <a:off x="215700" y="4107600"/>
            <a:ext cx="4248300" cy="5907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1900"/>
              <a:buNone/>
              <a:defRPr sz="1900"/>
            </a:lvl1pPr>
            <a:lvl2pPr lvl="1">
              <a:lnSpc>
                <a:spcPct val="100000"/>
              </a:lnSpc>
              <a:spcBef>
                <a:spcPts val="0"/>
              </a:spcBef>
              <a:spcAft>
                <a:spcPts val="0"/>
              </a:spcAft>
              <a:buSzPts val="1900"/>
              <a:buNone/>
              <a:defRPr sz="1900"/>
            </a:lvl2pPr>
            <a:lvl3pPr lvl="2">
              <a:lnSpc>
                <a:spcPct val="100000"/>
              </a:lnSpc>
              <a:spcBef>
                <a:spcPts val="0"/>
              </a:spcBef>
              <a:spcAft>
                <a:spcPts val="0"/>
              </a:spcAft>
              <a:buSzPts val="1900"/>
              <a:buNone/>
              <a:defRPr sz="1900"/>
            </a:lvl3pPr>
            <a:lvl4pPr lvl="3">
              <a:lnSpc>
                <a:spcPct val="100000"/>
              </a:lnSpc>
              <a:spcBef>
                <a:spcPts val="0"/>
              </a:spcBef>
              <a:spcAft>
                <a:spcPts val="0"/>
              </a:spcAft>
              <a:buSzPts val="1900"/>
              <a:buNone/>
              <a:defRPr sz="1900"/>
            </a:lvl4pPr>
            <a:lvl5pPr lvl="4">
              <a:lnSpc>
                <a:spcPct val="100000"/>
              </a:lnSpc>
              <a:spcBef>
                <a:spcPts val="0"/>
              </a:spcBef>
              <a:spcAft>
                <a:spcPts val="0"/>
              </a:spcAft>
              <a:buSzPts val="1900"/>
              <a:buNone/>
              <a:defRPr sz="1900"/>
            </a:lvl5pPr>
            <a:lvl6pPr lvl="5">
              <a:lnSpc>
                <a:spcPct val="100000"/>
              </a:lnSpc>
              <a:spcBef>
                <a:spcPts val="0"/>
              </a:spcBef>
              <a:spcAft>
                <a:spcPts val="0"/>
              </a:spcAft>
              <a:buSzPts val="1900"/>
              <a:buNone/>
              <a:defRPr sz="1900"/>
            </a:lvl6pPr>
            <a:lvl7pPr lvl="6">
              <a:lnSpc>
                <a:spcPct val="100000"/>
              </a:lnSpc>
              <a:spcBef>
                <a:spcPts val="0"/>
              </a:spcBef>
              <a:spcAft>
                <a:spcPts val="0"/>
              </a:spcAft>
              <a:buSzPts val="1900"/>
              <a:buNone/>
              <a:defRPr sz="1900"/>
            </a:lvl7pPr>
            <a:lvl8pPr lvl="7">
              <a:lnSpc>
                <a:spcPct val="100000"/>
              </a:lnSpc>
              <a:spcBef>
                <a:spcPts val="0"/>
              </a:spcBef>
              <a:spcAft>
                <a:spcPts val="0"/>
              </a:spcAft>
              <a:buSzPts val="1900"/>
              <a:buNone/>
              <a:defRPr sz="1900"/>
            </a:lvl8pPr>
            <a:lvl9pPr lvl="8">
              <a:lnSpc>
                <a:spcPct val="100000"/>
              </a:lnSpc>
              <a:spcBef>
                <a:spcPts val="0"/>
              </a:spcBef>
              <a:spcAft>
                <a:spcPts val="0"/>
              </a:spcAft>
              <a:buSzPts val="1900"/>
              <a:buNone/>
              <a:defRPr sz="1900"/>
            </a:lvl9pPr>
          </a:lstStyle>
          <a:p>
            <a:endParaRPr/>
          </a:p>
        </p:txBody>
      </p:sp>
      <p:sp>
        <p:nvSpPr>
          <p:cNvPr id="12" name="Google Shape;12;p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080000" y="1958850"/>
            <a:ext cx="69840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None/>
              <a:defRPr sz="3200">
                <a:solidFill>
                  <a:schemeClr val="lt1"/>
                </a:solidFill>
              </a:defRPr>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15" name="Google Shape;15;p3"/>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rmAutofit/>
          </a:bodyPr>
          <a:lstStyle>
            <a:lvl1pPr lvl="0">
              <a:buNone/>
              <a:defRPr>
                <a:solidFill>
                  <a:srgbClr val="0D606D"/>
                </a:solidFill>
              </a:defRPr>
            </a:lvl1pPr>
            <a:lvl2pPr lvl="1">
              <a:buNone/>
              <a:defRPr>
                <a:solidFill>
                  <a:srgbClr val="0D606D"/>
                </a:solidFill>
              </a:defRPr>
            </a:lvl2pPr>
            <a:lvl3pPr lvl="2">
              <a:buNone/>
              <a:defRPr>
                <a:solidFill>
                  <a:srgbClr val="0D606D"/>
                </a:solidFill>
              </a:defRPr>
            </a:lvl3pPr>
            <a:lvl4pPr lvl="3">
              <a:buNone/>
              <a:defRPr>
                <a:solidFill>
                  <a:srgbClr val="0D606D"/>
                </a:solidFill>
              </a:defRPr>
            </a:lvl4pPr>
            <a:lvl5pPr lvl="4">
              <a:buNone/>
              <a:defRPr>
                <a:solidFill>
                  <a:srgbClr val="0D606D"/>
                </a:solidFill>
              </a:defRPr>
            </a:lvl5pPr>
            <a:lvl6pPr lvl="5">
              <a:buNone/>
              <a:defRPr>
                <a:solidFill>
                  <a:srgbClr val="0D606D"/>
                </a:solidFill>
              </a:defRPr>
            </a:lvl6pPr>
            <a:lvl7pPr lvl="6">
              <a:buNone/>
              <a:defRPr>
                <a:solidFill>
                  <a:srgbClr val="0D606D"/>
                </a:solidFill>
              </a:defRPr>
            </a:lvl7pPr>
            <a:lvl8pPr lvl="7">
              <a:buNone/>
              <a:defRPr>
                <a:solidFill>
                  <a:srgbClr val="0D606D"/>
                </a:solidFill>
              </a:defRPr>
            </a:lvl8pPr>
            <a:lvl9pPr lvl="8">
              <a:buNone/>
              <a:defRPr>
                <a:solidFill>
                  <a:srgbClr val="0D606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672450"/>
            <a:ext cx="54843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355375"/>
            <a:ext cx="8520600" cy="3046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Poppins"/>
              <a:buChar char="●"/>
              <a:defRPr>
                <a:latin typeface="Poppins"/>
                <a:ea typeface="Poppins"/>
                <a:cs typeface="Poppins"/>
                <a:sym typeface="Poppins"/>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79775"/>
            <a:ext cx="54843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829850" y="2065025"/>
            <a:ext cx="54843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265500" y="1425175"/>
            <a:ext cx="2638500" cy="1482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300"/>
              <a:buNone/>
              <a:defRPr sz="33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8"/>
          <p:cNvSpPr txBox="1">
            <a:spLocks noGrp="1"/>
          </p:cNvSpPr>
          <p:nvPr>
            <p:ph type="subTitle" idx="1"/>
          </p:nvPr>
        </p:nvSpPr>
        <p:spPr>
          <a:xfrm>
            <a:off x="265500" y="3144000"/>
            <a:ext cx="2386500" cy="768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1pPr>
            <a:lvl2pPr lvl="1"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2pPr>
            <a:lvl3pPr lvl="2"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3pPr>
            <a:lvl4pPr lvl="3"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4pPr>
            <a:lvl5pPr lvl="4"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5pPr>
            <a:lvl6pPr lvl="5"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6pPr>
            <a:lvl7pPr lvl="6"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7pPr>
            <a:lvl8pPr lvl="7"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8pPr>
            <a:lvl9pPr lvl="8" algn="ctr">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9pPr>
          </a:lstStyle>
          <a:p>
            <a:endParaRPr/>
          </a:p>
        </p:txBody>
      </p:sp>
      <p:sp>
        <p:nvSpPr>
          <p:cNvPr id="34" name="Google Shape;34;p8"/>
          <p:cNvSpPr txBox="1">
            <a:spLocks noGrp="1"/>
          </p:cNvSpPr>
          <p:nvPr>
            <p:ph type="body" idx="2"/>
          </p:nvPr>
        </p:nvSpPr>
        <p:spPr>
          <a:xfrm>
            <a:off x="3972000" y="724075"/>
            <a:ext cx="48045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 name="Google Shape;35;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solidFill>
                  <a:srgbClr val="0D606D"/>
                </a:solidFill>
              </a:defRPr>
            </a:lvl1pPr>
            <a:lvl2pPr lvl="1">
              <a:buNone/>
              <a:defRPr>
                <a:solidFill>
                  <a:srgbClr val="0D606D"/>
                </a:solidFill>
              </a:defRPr>
            </a:lvl2pPr>
            <a:lvl3pPr lvl="2">
              <a:buNone/>
              <a:defRPr>
                <a:solidFill>
                  <a:srgbClr val="0D606D"/>
                </a:solidFill>
              </a:defRPr>
            </a:lvl3pPr>
            <a:lvl4pPr lvl="3">
              <a:buNone/>
              <a:defRPr>
                <a:solidFill>
                  <a:srgbClr val="0D606D"/>
                </a:solidFill>
              </a:defRPr>
            </a:lvl4pPr>
            <a:lvl5pPr lvl="4">
              <a:buNone/>
              <a:defRPr>
                <a:solidFill>
                  <a:srgbClr val="0D606D"/>
                </a:solidFill>
              </a:defRPr>
            </a:lvl5pPr>
            <a:lvl6pPr lvl="5">
              <a:buNone/>
              <a:defRPr>
                <a:solidFill>
                  <a:srgbClr val="0D606D"/>
                </a:solidFill>
              </a:defRPr>
            </a:lvl6pPr>
            <a:lvl7pPr lvl="6">
              <a:buNone/>
              <a:defRPr>
                <a:solidFill>
                  <a:srgbClr val="0D606D"/>
                </a:solidFill>
              </a:defRPr>
            </a:lvl7pPr>
            <a:lvl8pPr lvl="7">
              <a:buNone/>
              <a:defRPr>
                <a:solidFill>
                  <a:srgbClr val="0D606D"/>
                </a:solidFill>
              </a:defRPr>
            </a:lvl8pPr>
            <a:lvl9pPr lvl="8">
              <a:buNone/>
              <a:defRPr>
                <a:solidFill>
                  <a:srgbClr val="0D606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rmAutofit/>
          </a:bodyPr>
          <a:lstStyle>
            <a:lvl1pPr lvl="0">
              <a:buNone/>
              <a:defRPr>
                <a:solidFill>
                  <a:srgbClr val="0D606D"/>
                </a:solidFill>
              </a:defRPr>
            </a:lvl1pPr>
            <a:lvl2pPr lvl="1">
              <a:buNone/>
              <a:defRPr>
                <a:solidFill>
                  <a:srgbClr val="0D606D"/>
                </a:solidFill>
              </a:defRPr>
            </a:lvl2pPr>
            <a:lvl3pPr lvl="2">
              <a:buNone/>
              <a:defRPr>
                <a:solidFill>
                  <a:srgbClr val="0D606D"/>
                </a:solidFill>
              </a:defRPr>
            </a:lvl3pPr>
            <a:lvl4pPr lvl="3">
              <a:buNone/>
              <a:defRPr>
                <a:solidFill>
                  <a:srgbClr val="0D606D"/>
                </a:solidFill>
              </a:defRPr>
            </a:lvl4pPr>
            <a:lvl5pPr lvl="4">
              <a:buNone/>
              <a:defRPr>
                <a:solidFill>
                  <a:srgbClr val="0D606D"/>
                </a:solidFill>
              </a:defRPr>
            </a:lvl5pPr>
            <a:lvl6pPr lvl="5">
              <a:buNone/>
              <a:defRPr>
                <a:solidFill>
                  <a:srgbClr val="0D606D"/>
                </a:solidFill>
              </a:defRPr>
            </a:lvl6pPr>
            <a:lvl7pPr lvl="6">
              <a:buNone/>
              <a:defRPr>
                <a:solidFill>
                  <a:srgbClr val="0D606D"/>
                </a:solidFill>
              </a:defRPr>
            </a:lvl7pPr>
            <a:lvl8pPr lvl="7">
              <a:buNone/>
              <a:defRPr>
                <a:solidFill>
                  <a:srgbClr val="0D606D"/>
                </a:solidFill>
              </a:defRPr>
            </a:lvl8pPr>
            <a:lvl9pPr lvl="8">
              <a:buNone/>
              <a:defRPr>
                <a:solidFill>
                  <a:srgbClr val="0D606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79775"/>
            <a:ext cx="54843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D606D"/>
              </a:buClr>
              <a:buSzPts val="2800"/>
              <a:buFont typeface="Poppins"/>
              <a:buNone/>
              <a:defRPr sz="2800" b="1">
                <a:solidFill>
                  <a:srgbClr val="0D606D"/>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55375"/>
            <a:ext cx="8520600" cy="3046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2"/>
              </a:buClr>
              <a:buSzPts val="1800"/>
              <a:buFont typeface="Poppins SemiBold"/>
              <a:buChar char="●"/>
              <a:defRPr sz="1800">
                <a:solidFill>
                  <a:schemeClr val="accent2"/>
                </a:solidFill>
                <a:latin typeface="Poppins SemiBold"/>
                <a:ea typeface="Poppins SemiBold"/>
                <a:cs typeface="Poppins SemiBold"/>
                <a:sym typeface="Poppins SemiBold"/>
              </a:defRPr>
            </a:lvl1pPr>
            <a:lvl2pPr marL="914400" lvl="1"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0"/>
              </a:spcBef>
              <a:spcAft>
                <a:spcPts val="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a:extLst>
              <a:ext uri="{FF2B5EF4-FFF2-40B4-BE49-F238E27FC236}">
                <a16:creationId xmlns:a16="http://schemas.microsoft.com/office/drawing/2014/main" id="{E643E638-61CD-2FE5-7774-7A117BE7DE0C}"/>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6" name="Google Shape;49;p12">
            <a:extLst>
              <a:ext uri="{FF2B5EF4-FFF2-40B4-BE49-F238E27FC236}">
                <a16:creationId xmlns:a16="http://schemas.microsoft.com/office/drawing/2014/main" id="{23FD824A-CC41-53EB-B1D8-96D8E3F4D790}"/>
              </a:ext>
            </a:extLst>
          </p:cNvPr>
          <p:cNvSpPr txBox="1">
            <a:spLocks noGrp="1"/>
          </p:cNvSpPr>
          <p:nvPr>
            <p:ph type="title"/>
          </p:nvPr>
        </p:nvSpPr>
        <p:spPr>
          <a:xfrm>
            <a:off x="900707" y="373440"/>
            <a:ext cx="6984000" cy="3795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Restock Product by the end of 2021</a:t>
            </a:r>
            <a:endParaRPr sz="1800" dirty="0"/>
          </a:p>
        </p:txBody>
      </p:sp>
      <p:sp>
        <p:nvSpPr>
          <p:cNvPr id="7" name="Google Shape;49;p12">
            <a:extLst>
              <a:ext uri="{FF2B5EF4-FFF2-40B4-BE49-F238E27FC236}">
                <a16:creationId xmlns:a16="http://schemas.microsoft.com/office/drawing/2014/main" id="{DB69575D-EE92-6FAB-44E5-C5002861BC1D}"/>
              </a:ext>
            </a:extLst>
          </p:cNvPr>
          <p:cNvSpPr txBox="1">
            <a:spLocks/>
          </p:cNvSpPr>
          <p:nvPr/>
        </p:nvSpPr>
        <p:spPr>
          <a:xfrm>
            <a:off x="618565" y="2940425"/>
            <a:ext cx="8050306" cy="1829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a:spcBef>
                <a:spcPts val="0"/>
              </a:spcBef>
              <a:spcAft>
                <a:spcPts val="0"/>
              </a:spcAft>
            </a:pP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Some particular Brand are in high demand due to its price, trademark, and public trust to the medical properties.</a:t>
            </a:r>
          </a:p>
          <a:p>
            <a:pPr marL="0" marR="0">
              <a:spcBef>
                <a:spcPts val="0"/>
              </a:spcBef>
              <a:spcAft>
                <a:spcPts val="0"/>
              </a:spcAft>
            </a:pP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 the top 10 best selling products in 2020-2021,</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 </a:t>
            </a:r>
            <a:r>
              <a:rPr lang="en-US" sz="1300" kern="100" dirty="0" err="1">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DQLab</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 Group Company need to restock these products </a:t>
            </a: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immediately, since the </a:t>
            </a:r>
            <a:r>
              <a:rPr lang="en-US" sz="1300" kern="100" dirty="0">
                <a:solidFill>
                  <a:srgbClr val="0C606E"/>
                </a:solidFill>
                <a:effectLst/>
                <a:highlight>
                  <a:srgbClr val="DCF004"/>
                </a:highlight>
                <a:latin typeface="Calibri" panose="020F0502020204030204" pitchFamily="34" charset="0"/>
                <a:ea typeface="Calibri" panose="020F0502020204030204" pitchFamily="34" charset="0"/>
                <a:cs typeface="Times New Roman" panose="02020603050405020304" pitchFamily="18" charset="0"/>
              </a:rPr>
              <a:t>company need to keep the availability stock above 30% from the total demand</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 </a:t>
            </a: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(quantity sold). Otherwise, the company will carrying insufficient inventory to meet demand which can result in the loss of business and potentially, the loss of future business when customers buy elsewhere</a:t>
            </a:r>
            <a:r>
              <a:rPr lang="en-US" sz="1300" b="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13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if the product is in high demand or experiencing a shortage, sure it will may take longer for the pharmacy to restock it.</a:t>
            </a:r>
            <a:r>
              <a:rPr lang="en-US" sz="1300" b="0" dirty="0">
                <a:solidFill>
                  <a:schemeClr val="tx1"/>
                </a:solidFill>
                <a:effectLst/>
              </a:rPr>
              <a:t> </a:t>
            </a:r>
            <a:endPar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table with numbers and text&#10;&#10;Description automatically generated">
            <a:extLst>
              <a:ext uri="{FF2B5EF4-FFF2-40B4-BE49-F238E27FC236}">
                <a16:creationId xmlns:a16="http://schemas.microsoft.com/office/drawing/2014/main" id="{3E0E8603-5B5E-D61C-9C07-5B49EF9B689D}"/>
              </a:ext>
            </a:extLst>
          </p:cNvPr>
          <p:cNvPicPr>
            <a:picLocks noChangeAspect="1"/>
          </p:cNvPicPr>
          <p:nvPr/>
        </p:nvPicPr>
        <p:blipFill>
          <a:blip r:embed="rId4"/>
          <a:stretch>
            <a:fillRect/>
          </a:stretch>
        </p:blipFill>
        <p:spPr>
          <a:xfrm>
            <a:off x="1470436" y="753035"/>
            <a:ext cx="5997388" cy="2342009"/>
          </a:xfrm>
          <a:prstGeom prst="rect">
            <a:avLst/>
          </a:prstGeom>
        </p:spPr>
      </p:pic>
    </p:spTree>
    <p:extLst>
      <p:ext uri="{BB962C8B-B14F-4D97-AF65-F5344CB8AC3E}">
        <p14:creationId xmlns:p14="http://schemas.microsoft.com/office/powerpoint/2010/main" val="2223996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49;p12">
            <a:extLst>
              <a:ext uri="{FF2B5EF4-FFF2-40B4-BE49-F238E27FC236}">
                <a16:creationId xmlns:a16="http://schemas.microsoft.com/office/drawing/2014/main" id="{D398E2BD-A942-8F41-446A-11A27AB0BC93}"/>
              </a:ext>
            </a:extLst>
          </p:cNvPr>
          <p:cNvSpPr txBox="1">
            <a:spLocks noGrp="1"/>
          </p:cNvSpPr>
          <p:nvPr>
            <p:ph type="title"/>
          </p:nvPr>
        </p:nvSpPr>
        <p:spPr>
          <a:xfrm>
            <a:off x="900707" y="373440"/>
            <a:ext cx="698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Dead Inventory by the end of 2021</a:t>
            </a:r>
            <a:endParaRPr sz="1800" dirty="0"/>
          </a:p>
        </p:txBody>
      </p:sp>
      <p:sp>
        <p:nvSpPr>
          <p:cNvPr id="8" name="Google Shape;49;p12">
            <a:extLst>
              <a:ext uri="{FF2B5EF4-FFF2-40B4-BE49-F238E27FC236}">
                <a16:creationId xmlns:a16="http://schemas.microsoft.com/office/drawing/2014/main" id="{A9327F78-B125-AAA5-B49A-738D988BCADD}"/>
              </a:ext>
            </a:extLst>
          </p:cNvPr>
          <p:cNvSpPr txBox="1">
            <a:spLocks/>
          </p:cNvSpPr>
          <p:nvPr/>
        </p:nvSpPr>
        <p:spPr>
          <a:xfrm>
            <a:off x="448235" y="2837883"/>
            <a:ext cx="8310283" cy="1932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a:spcBef>
                <a:spcPts val="0"/>
              </a:spcBef>
              <a:spcAft>
                <a:spcPts val="0"/>
              </a:spcAft>
            </a:pP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Generally, pharmacies will restock their inventory on a regular basis to ensure that they have enough products to meet demand. However at the first year of business run, the </a:t>
            </a:r>
            <a:r>
              <a:rPr lang="en-US" sz="1300" b="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DQLab</a:t>
            </a: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Group were having overstock and left with excess inventory which hurts profitability.  </a:t>
            </a:r>
          </a:p>
          <a:p>
            <a:pPr marL="0" marR="0">
              <a:spcBef>
                <a:spcPts val="0"/>
              </a:spcBef>
              <a:spcAft>
                <a:spcPts val="0"/>
              </a:spcAft>
            </a:pP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above detail products were </a:t>
            </a:r>
            <a:r>
              <a:rPr lang="en-US" sz="1300" kern="100" dirty="0">
                <a:solidFill>
                  <a:srgbClr val="0C606E"/>
                </a:solidFill>
                <a:effectLst/>
                <a:highlight>
                  <a:srgbClr val="DCF004"/>
                </a:highlight>
                <a:latin typeface="Calibri" panose="020F0502020204030204" pitchFamily="34" charset="0"/>
                <a:ea typeface="Calibri" panose="020F0502020204030204" pitchFamily="34" charset="0"/>
                <a:cs typeface="Times New Roman" panose="02020603050405020304" pitchFamily="18" charset="0"/>
              </a:rPr>
              <a:t>bought in year 2020, and merely sold under 25% from the inventory up to December </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2021, </a:t>
            </a: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lead to bloated, slow-moving, and dead stock as well as excessive levels of expired drug. If the company decide to dispose those products due to it's expire date, accordingly </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the company will incur loss amounted to</a:t>
            </a:r>
            <a:r>
              <a:rPr lang="en-US" sz="13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300" kern="100" dirty="0">
                <a:solidFill>
                  <a:srgbClr val="0C606E"/>
                </a:solidFill>
                <a:effectLst/>
                <a:latin typeface="Calibri" panose="020F0502020204030204" pitchFamily="34" charset="0"/>
                <a:ea typeface="Calibri" panose="020F0502020204030204" pitchFamily="34" charset="0"/>
                <a:cs typeface="Times New Roman" panose="02020603050405020304" pitchFamily="18" charset="0"/>
              </a:rPr>
              <a:t> IDR 134,260,554 </a:t>
            </a:r>
          </a:p>
          <a:p>
            <a:pPr algn="just"/>
            <a:endParaRPr lang="en-US" sz="1300" dirty="0"/>
          </a:p>
        </p:txBody>
      </p:sp>
      <p:pic>
        <p:nvPicPr>
          <p:cNvPr id="3" name="Picture 2" descr="A table with numbers and letters&#10;&#10;Description automatically generated">
            <a:extLst>
              <a:ext uri="{FF2B5EF4-FFF2-40B4-BE49-F238E27FC236}">
                <a16:creationId xmlns:a16="http://schemas.microsoft.com/office/drawing/2014/main" id="{7F53CA22-D4A2-915E-5D2F-248B73ECB61A}"/>
              </a:ext>
            </a:extLst>
          </p:cNvPr>
          <p:cNvPicPr>
            <a:picLocks noChangeAspect="1"/>
          </p:cNvPicPr>
          <p:nvPr/>
        </p:nvPicPr>
        <p:blipFill>
          <a:blip r:embed="rId4"/>
          <a:stretch>
            <a:fillRect/>
          </a:stretch>
        </p:blipFill>
        <p:spPr>
          <a:xfrm>
            <a:off x="1151031" y="941011"/>
            <a:ext cx="6841938" cy="1973443"/>
          </a:xfrm>
          <a:prstGeom prst="rect">
            <a:avLst/>
          </a:prstGeom>
        </p:spPr>
      </p:pic>
    </p:spTree>
    <p:extLst>
      <p:ext uri="{BB962C8B-B14F-4D97-AF65-F5344CB8AC3E}">
        <p14:creationId xmlns:p14="http://schemas.microsoft.com/office/powerpoint/2010/main" val="293092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80639"/>
            <a:ext cx="3365500" cy="651262"/>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200" dirty="0"/>
              <a:t>Top Tier Suppliers</a:t>
            </a:r>
            <a:endParaRPr sz="2200" dirty="0"/>
          </a:p>
        </p:txBody>
      </p:sp>
      <p:sp>
        <p:nvSpPr>
          <p:cNvPr id="8" name="Google Shape;54;p13">
            <a:extLst>
              <a:ext uri="{FF2B5EF4-FFF2-40B4-BE49-F238E27FC236}">
                <a16:creationId xmlns:a16="http://schemas.microsoft.com/office/drawing/2014/main" id="{ACFEEDB4-03C9-1108-BE42-96EF397D3697}"/>
              </a:ext>
            </a:extLst>
          </p:cNvPr>
          <p:cNvSpPr txBox="1">
            <a:spLocks/>
          </p:cNvSpPr>
          <p:nvPr/>
        </p:nvSpPr>
        <p:spPr>
          <a:xfrm>
            <a:off x="167256" y="1261141"/>
            <a:ext cx="3113826" cy="366645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300"/>
              <a:buFont typeface="Poppins"/>
              <a:buNone/>
              <a:defRPr sz="33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600" b="0" dirty="0">
                <a:solidFill>
                  <a:srgbClr val="FFFFFF"/>
                </a:solidFill>
                <a:effectLst/>
                <a:latin typeface="BCDHEE_Poppins"/>
              </a:rPr>
              <a:t>During 2020-2021, </a:t>
            </a:r>
            <a:r>
              <a:rPr lang="en-US" sz="1600" dirty="0" err="1">
                <a:solidFill>
                  <a:srgbClr val="DCF004"/>
                </a:solidFill>
                <a:effectLst/>
                <a:latin typeface="BCDHEE_Poppins"/>
              </a:rPr>
              <a:t>DQLab</a:t>
            </a:r>
            <a:r>
              <a:rPr lang="en-US" sz="1600" dirty="0">
                <a:solidFill>
                  <a:srgbClr val="DCF004"/>
                </a:solidFill>
                <a:effectLst/>
                <a:latin typeface="BCDHEE_Poppins"/>
              </a:rPr>
              <a:t> Pharmacy </a:t>
            </a:r>
            <a:r>
              <a:rPr lang="en-US" sz="1600" dirty="0" err="1">
                <a:solidFill>
                  <a:srgbClr val="DCF004"/>
                </a:solidFill>
                <a:effectLst/>
                <a:latin typeface="BCDHEE_Poppins"/>
              </a:rPr>
              <a:t>Kebon</a:t>
            </a:r>
            <a:r>
              <a:rPr lang="en-US" sz="1600" dirty="0">
                <a:solidFill>
                  <a:srgbClr val="DCF004"/>
                </a:solidFill>
                <a:effectLst/>
                <a:latin typeface="BCDHEE_Poppins"/>
              </a:rPr>
              <a:t> </a:t>
            </a:r>
            <a:r>
              <a:rPr lang="en-US" sz="1600" dirty="0" err="1">
                <a:solidFill>
                  <a:srgbClr val="DCF004"/>
                </a:solidFill>
                <a:effectLst/>
                <a:latin typeface="BCDHEE_Poppins"/>
              </a:rPr>
              <a:t>Jeruk</a:t>
            </a:r>
            <a:r>
              <a:rPr lang="en-US" sz="1600" b="0" dirty="0">
                <a:solidFill>
                  <a:srgbClr val="DCF004"/>
                </a:solidFill>
                <a:effectLst/>
                <a:latin typeface="BCDHEE_Poppins"/>
              </a:rPr>
              <a:t> </a:t>
            </a:r>
            <a:r>
              <a:rPr lang="en-US" sz="1600" b="0" dirty="0">
                <a:solidFill>
                  <a:schemeClr val="bg1"/>
                </a:solidFill>
                <a:effectLst/>
                <a:latin typeface="BCDHEE_Poppins"/>
              </a:rPr>
              <a:t>become the number one supplier with a total of </a:t>
            </a:r>
            <a:r>
              <a:rPr lang="en-US" sz="1600" dirty="0">
                <a:solidFill>
                  <a:srgbClr val="DCF004"/>
                </a:solidFill>
                <a:effectLst/>
                <a:latin typeface="BCDHEE_Poppins"/>
              </a:rPr>
              <a:t>35,500 units.</a:t>
            </a:r>
            <a:r>
              <a:rPr lang="en-US" sz="1600" b="0" dirty="0">
                <a:solidFill>
                  <a:srgbClr val="DCF004"/>
                </a:solidFill>
                <a:effectLst/>
                <a:latin typeface="BCDHEE_Poppins"/>
              </a:rPr>
              <a:t> </a:t>
            </a:r>
            <a:r>
              <a:rPr lang="en-US" sz="1600" b="0" dirty="0">
                <a:solidFill>
                  <a:srgbClr val="FFFFFF"/>
                </a:solidFill>
                <a:effectLst/>
                <a:latin typeface="BCDHEE_Poppins"/>
              </a:rPr>
              <a:t>Consecutively there are </a:t>
            </a:r>
            <a:r>
              <a:rPr lang="en-US" sz="1600" b="0" dirty="0" err="1">
                <a:solidFill>
                  <a:srgbClr val="FFFFFF"/>
                </a:solidFill>
                <a:effectLst/>
                <a:latin typeface="BCDHEE_Poppins"/>
              </a:rPr>
              <a:t>DQLab</a:t>
            </a:r>
            <a:r>
              <a:rPr lang="en-US" sz="1600" b="0" dirty="0">
                <a:solidFill>
                  <a:srgbClr val="FFFFFF"/>
                </a:solidFill>
                <a:effectLst/>
                <a:latin typeface="BCDHEE_Poppins"/>
              </a:rPr>
              <a:t> Pharmacy </a:t>
            </a:r>
            <a:r>
              <a:rPr lang="en-US" sz="1600" b="0" dirty="0" err="1">
                <a:solidFill>
                  <a:srgbClr val="FFFFFF"/>
                </a:solidFill>
                <a:effectLst/>
                <a:latin typeface="BCDHEE_Poppins"/>
              </a:rPr>
              <a:t>Setiabudi</a:t>
            </a:r>
            <a:r>
              <a:rPr lang="en-US" sz="1600" b="0" dirty="0">
                <a:solidFill>
                  <a:srgbClr val="FFFFFF"/>
                </a:solidFill>
                <a:effectLst/>
                <a:latin typeface="BCDHEE_Poppins"/>
              </a:rPr>
              <a:t>, </a:t>
            </a:r>
            <a:r>
              <a:rPr lang="en-US" sz="1600" b="0" dirty="0" err="1">
                <a:solidFill>
                  <a:srgbClr val="FFFFFF"/>
                </a:solidFill>
                <a:effectLst/>
                <a:latin typeface="BCDHEE_Poppins"/>
              </a:rPr>
              <a:t>DQLab</a:t>
            </a:r>
            <a:r>
              <a:rPr lang="en-US" sz="1600" b="0" dirty="0">
                <a:solidFill>
                  <a:srgbClr val="FFFFFF"/>
                </a:solidFill>
                <a:effectLst/>
                <a:latin typeface="BCDHEE_Poppins"/>
              </a:rPr>
              <a:t> Pharmacy </a:t>
            </a:r>
            <a:r>
              <a:rPr lang="en-US" sz="1600" b="0" dirty="0" err="1">
                <a:solidFill>
                  <a:srgbClr val="FFFFFF"/>
                </a:solidFill>
                <a:effectLst/>
                <a:latin typeface="BCDHEE_Poppins"/>
              </a:rPr>
              <a:t>Jagakarsa</a:t>
            </a:r>
            <a:r>
              <a:rPr lang="en-US" sz="1600" b="0" dirty="0">
                <a:solidFill>
                  <a:srgbClr val="FFFFFF"/>
                </a:solidFill>
                <a:effectLst/>
                <a:latin typeface="BCDHEE_Poppins"/>
              </a:rPr>
              <a:t>, </a:t>
            </a:r>
            <a:r>
              <a:rPr lang="en-US" sz="1600" b="0" dirty="0" err="1">
                <a:solidFill>
                  <a:srgbClr val="FFFFFF"/>
                </a:solidFill>
                <a:effectLst/>
                <a:latin typeface="BCDHEE_Poppins"/>
              </a:rPr>
              <a:t>DQLab</a:t>
            </a:r>
            <a:r>
              <a:rPr lang="en-US" sz="1600" b="0" dirty="0">
                <a:solidFill>
                  <a:srgbClr val="FFFFFF"/>
                </a:solidFill>
                <a:effectLst/>
                <a:latin typeface="BCDHEE_Poppins"/>
              </a:rPr>
              <a:t> Pharmacy </a:t>
            </a:r>
            <a:r>
              <a:rPr lang="en-US" sz="1600" b="0" dirty="0" err="1">
                <a:solidFill>
                  <a:srgbClr val="FFFFFF"/>
                </a:solidFill>
                <a:effectLst/>
                <a:latin typeface="BCDHEE_Poppins"/>
              </a:rPr>
              <a:t>Cempaka</a:t>
            </a:r>
            <a:r>
              <a:rPr lang="en-US" sz="1600" b="0" dirty="0">
                <a:solidFill>
                  <a:srgbClr val="FFFFFF"/>
                </a:solidFill>
                <a:effectLst/>
                <a:latin typeface="BCDHEE_Poppins"/>
              </a:rPr>
              <a:t> </a:t>
            </a:r>
            <a:r>
              <a:rPr lang="en-US" sz="1600" b="0" dirty="0" err="1">
                <a:solidFill>
                  <a:srgbClr val="FFFFFF"/>
                </a:solidFill>
                <a:effectLst/>
                <a:latin typeface="BCDHEE_Poppins"/>
              </a:rPr>
              <a:t>Putih</a:t>
            </a:r>
            <a:r>
              <a:rPr lang="en-US" sz="1600" b="0" dirty="0">
                <a:solidFill>
                  <a:srgbClr val="FFFFFF"/>
                </a:solidFill>
                <a:effectLst/>
                <a:latin typeface="BCDHEE_Poppins"/>
              </a:rPr>
              <a:t>, </a:t>
            </a:r>
            <a:r>
              <a:rPr lang="en-US" sz="1600" b="0" dirty="0" err="1">
                <a:solidFill>
                  <a:srgbClr val="FFFFFF"/>
                </a:solidFill>
                <a:effectLst/>
                <a:latin typeface="BCDHEE_Poppins"/>
              </a:rPr>
              <a:t>DQLab</a:t>
            </a:r>
            <a:r>
              <a:rPr lang="en-US" sz="1600" b="0" dirty="0">
                <a:solidFill>
                  <a:srgbClr val="FFFFFF"/>
                </a:solidFill>
                <a:effectLst/>
                <a:latin typeface="BCDHEE_Poppins"/>
              </a:rPr>
              <a:t> Pharmacy </a:t>
            </a:r>
            <a:r>
              <a:rPr lang="en-US" sz="1600" b="0" dirty="0" err="1">
                <a:solidFill>
                  <a:srgbClr val="FFFFFF"/>
                </a:solidFill>
                <a:effectLst/>
                <a:latin typeface="BCDHEE_Poppins"/>
              </a:rPr>
              <a:t>Pulogadung</a:t>
            </a:r>
            <a:r>
              <a:rPr lang="en-US" sz="1600" b="0" dirty="0">
                <a:solidFill>
                  <a:srgbClr val="FFFFFF"/>
                </a:solidFill>
                <a:effectLst/>
                <a:latin typeface="BCDHEE_Poppins"/>
              </a:rPr>
              <a:t>, </a:t>
            </a:r>
            <a:r>
              <a:rPr lang="en-US" sz="1600" b="0" dirty="0" err="1">
                <a:solidFill>
                  <a:srgbClr val="FFFFFF"/>
                </a:solidFill>
                <a:effectLst/>
                <a:latin typeface="BCDHEE_Poppins"/>
              </a:rPr>
              <a:t>DQLab</a:t>
            </a:r>
            <a:r>
              <a:rPr lang="en-US" sz="1600" b="0" dirty="0">
                <a:solidFill>
                  <a:srgbClr val="FFFFFF"/>
                </a:solidFill>
                <a:effectLst/>
                <a:latin typeface="BCDHEE_Poppins"/>
              </a:rPr>
              <a:t> Pharmacy </a:t>
            </a:r>
            <a:r>
              <a:rPr lang="en-US" sz="1600" b="0" dirty="0" err="1">
                <a:solidFill>
                  <a:srgbClr val="FFFFFF"/>
                </a:solidFill>
                <a:effectLst/>
                <a:latin typeface="BCDHEE_Poppins"/>
              </a:rPr>
              <a:t>Senayan</a:t>
            </a:r>
            <a:r>
              <a:rPr lang="en-US" sz="1600" b="0" dirty="0">
                <a:solidFill>
                  <a:srgbClr val="FFFFFF"/>
                </a:solidFill>
                <a:effectLst/>
                <a:latin typeface="BCDHEE_Poppins"/>
              </a:rPr>
              <a:t>, and others are suppliers with a supply capacity of less than 20,000 units. </a:t>
            </a:r>
            <a:endParaRPr lang="en-US" sz="1600" dirty="0"/>
          </a:p>
          <a:p>
            <a:endParaRPr lang="en-US" sz="1600" dirty="0"/>
          </a:p>
        </p:txBody>
      </p:sp>
      <p:pic>
        <p:nvPicPr>
          <p:cNvPr id="12" name="Picture 11" descr="A graph with green lines&#10;&#10;Description automatically generated">
            <a:extLst>
              <a:ext uri="{FF2B5EF4-FFF2-40B4-BE49-F238E27FC236}">
                <a16:creationId xmlns:a16="http://schemas.microsoft.com/office/drawing/2014/main" id="{B74AB54F-071E-5E0F-3610-224137E4B4BB}"/>
              </a:ext>
            </a:extLst>
          </p:cNvPr>
          <p:cNvPicPr>
            <a:picLocks noChangeAspect="1"/>
          </p:cNvPicPr>
          <p:nvPr/>
        </p:nvPicPr>
        <p:blipFill>
          <a:blip r:embed="rId3"/>
          <a:stretch>
            <a:fillRect/>
          </a:stretch>
        </p:blipFill>
        <p:spPr>
          <a:xfrm>
            <a:off x="3683000" y="580639"/>
            <a:ext cx="5461000" cy="4055159"/>
          </a:xfrm>
          <a:prstGeom prst="rect">
            <a:avLst/>
          </a:prstGeom>
        </p:spPr>
      </p:pic>
    </p:spTree>
    <p:extLst>
      <p:ext uri="{BB962C8B-B14F-4D97-AF65-F5344CB8AC3E}">
        <p14:creationId xmlns:p14="http://schemas.microsoft.com/office/powerpoint/2010/main" val="9662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49;p12">
            <a:extLst>
              <a:ext uri="{FF2B5EF4-FFF2-40B4-BE49-F238E27FC236}">
                <a16:creationId xmlns:a16="http://schemas.microsoft.com/office/drawing/2014/main" id="{C9394FB2-6495-4D19-A036-0FE6FED8214F}"/>
              </a:ext>
            </a:extLst>
          </p:cNvPr>
          <p:cNvSpPr txBox="1">
            <a:spLocks/>
          </p:cNvSpPr>
          <p:nvPr/>
        </p:nvSpPr>
        <p:spPr>
          <a:xfrm>
            <a:off x="1080000" y="186074"/>
            <a:ext cx="6984000" cy="457200"/>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000" dirty="0"/>
              <a:t>Main Supplier for Each Product Type</a:t>
            </a:r>
          </a:p>
        </p:txBody>
      </p:sp>
      <p:sp>
        <p:nvSpPr>
          <p:cNvPr id="8" name="TextBox 7">
            <a:extLst>
              <a:ext uri="{FF2B5EF4-FFF2-40B4-BE49-F238E27FC236}">
                <a16:creationId xmlns:a16="http://schemas.microsoft.com/office/drawing/2014/main" id="{7433DBCD-1DA0-5C15-39B1-1DD2BDDEA04D}"/>
              </a:ext>
            </a:extLst>
          </p:cNvPr>
          <p:cNvSpPr txBox="1"/>
          <p:nvPr/>
        </p:nvSpPr>
        <p:spPr>
          <a:xfrm>
            <a:off x="295836" y="3403154"/>
            <a:ext cx="8767482" cy="1292662"/>
          </a:xfrm>
          <a:prstGeom prst="rect">
            <a:avLst/>
          </a:prstGeom>
          <a:noFill/>
        </p:spPr>
        <p:txBody>
          <a:bodyPr wrap="square" rtlCol="0">
            <a:spAutoFit/>
          </a:bodyPr>
          <a:lstStyle/>
          <a:p>
            <a:r>
              <a:rPr lang="en-US" sz="1300" b="1" dirty="0">
                <a:solidFill>
                  <a:srgbClr val="0C606E"/>
                </a:solidFill>
                <a:effectLst/>
                <a:latin typeface="BCDHEE_Poppins"/>
              </a:rPr>
              <a:t>The main suppliers marked in red for </a:t>
            </a:r>
            <a:r>
              <a:rPr lang="en-US" sz="1300" dirty="0">
                <a:solidFill>
                  <a:schemeClr val="tx1">
                    <a:lumMod val="65000"/>
                    <a:lumOff val="35000"/>
                  </a:schemeClr>
                </a:solidFill>
                <a:effectLst/>
                <a:latin typeface="BCDHEE_Poppins"/>
              </a:rPr>
              <a:t>each product type</a:t>
            </a:r>
            <a:r>
              <a:rPr lang="en-US" sz="1300" b="1" dirty="0">
                <a:solidFill>
                  <a:schemeClr val="tx1">
                    <a:lumMod val="65000"/>
                    <a:lumOff val="35000"/>
                  </a:schemeClr>
                </a:solidFill>
                <a:effectLst/>
                <a:latin typeface="BCDHEE_Poppins"/>
              </a:rPr>
              <a:t>,</a:t>
            </a:r>
            <a:r>
              <a:rPr lang="en-US" sz="1300" b="1" dirty="0">
                <a:solidFill>
                  <a:srgbClr val="0C606E"/>
                </a:solidFill>
                <a:effectLst/>
                <a:latin typeface="BCDHEE_Poppins"/>
              </a:rPr>
              <a:t> </a:t>
            </a:r>
            <a:r>
              <a:rPr lang="en-US" sz="1300" b="0" dirty="0">
                <a:solidFill>
                  <a:schemeClr val="tx1">
                    <a:lumMod val="65000"/>
                    <a:lumOff val="35000"/>
                  </a:schemeClr>
                </a:solidFill>
                <a:effectLst/>
                <a:latin typeface="BCDHEE_Poppins"/>
              </a:rPr>
              <a:t>for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Alergi</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Cempaka</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Putih</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Kebon</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Jeruk</a:t>
            </a:r>
            <a:r>
              <a:rPr lang="en-US" sz="1300" b="0" dirty="0">
                <a:solidFill>
                  <a:schemeClr val="tx1">
                    <a:lumMod val="65000"/>
                    <a:lumOff val="35000"/>
                  </a:schemeClr>
                </a:solidFill>
                <a:effectLst/>
                <a:latin typeface="BCDHEE_Poppins"/>
              </a:rPr>
              <a:t>, and </a:t>
            </a:r>
            <a:r>
              <a:rPr lang="en-US" sz="1300" b="0" dirty="0" err="1">
                <a:solidFill>
                  <a:schemeClr val="tx1">
                    <a:lumMod val="65000"/>
                    <a:lumOff val="35000"/>
                  </a:schemeClr>
                </a:solidFill>
                <a:effectLst/>
                <a:latin typeface="BCDHEE_Poppins"/>
              </a:rPr>
              <a:t>Pancoran</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Sakit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Kepala</a:t>
            </a:r>
            <a:r>
              <a:rPr lang="en-US" sz="1300" b="0" dirty="0">
                <a:solidFill>
                  <a:schemeClr val="tx1">
                    <a:lumMod val="65000"/>
                    <a:lumOff val="35000"/>
                  </a:schemeClr>
                </a:solidFill>
                <a:effectLst/>
                <a:latin typeface="BCDHEE_Poppins"/>
              </a:rPr>
              <a:t> &amp; </a:t>
            </a:r>
            <a:r>
              <a:rPr lang="en-US" sz="1300" b="0" dirty="0" err="1">
                <a:solidFill>
                  <a:schemeClr val="tx1">
                    <a:lumMod val="65000"/>
                    <a:lumOff val="35000"/>
                  </a:schemeClr>
                </a:solidFill>
                <a:effectLst/>
                <a:latin typeface="BCDHEE_Poppins"/>
              </a:rPr>
              <a:t>Demam</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Kebon</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Jeruk</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Hipertensi</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Setiabudi</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Kolesterol</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Jagakarsa</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Sakit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Kepala</a:t>
            </a:r>
            <a:r>
              <a:rPr lang="en-US" sz="1300" b="0" dirty="0">
                <a:solidFill>
                  <a:schemeClr val="tx1">
                    <a:lumMod val="65000"/>
                    <a:lumOff val="35000"/>
                  </a:schemeClr>
                </a:solidFill>
                <a:effectLst/>
                <a:latin typeface="BCDHEE_Poppins"/>
              </a:rPr>
              <a:t> &amp; </a:t>
            </a:r>
            <a:r>
              <a:rPr lang="en-US" sz="1300" b="0" dirty="0" err="1">
                <a:solidFill>
                  <a:schemeClr val="tx1">
                    <a:lumMod val="65000"/>
                    <a:lumOff val="35000"/>
                  </a:schemeClr>
                </a:solidFill>
                <a:effectLst/>
                <a:latin typeface="BCDHEE_Poppins"/>
              </a:rPr>
              <a:t>Demam</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Setiabudi</a:t>
            </a:r>
            <a:r>
              <a:rPr lang="en-US" sz="1300" b="0" dirty="0">
                <a:solidFill>
                  <a:schemeClr val="tx1">
                    <a:lumMod val="65000"/>
                    <a:lumOff val="35000"/>
                  </a:schemeClr>
                </a:solidFill>
                <a:effectLst/>
                <a:latin typeface="BCDHEE_Poppins"/>
              </a:rPr>
              <a:t>; and </a:t>
            </a:r>
            <a:r>
              <a:rPr lang="en-US" sz="1300" b="0" dirty="0" err="1">
                <a:solidFill>
                  <a:schemeClr val="tx1">
                    <a:lumMod val="65000"/>
                    <a:lumOff val="35000"/>
                  </a:schemeClr>
                </a:solidFill>
                <a:effectLst/>
                <a:latin typeface="BCDHEE_Poppins"/>
              </a:rPr>
              <a:t>Obat</a:t>
            </a:r>
            <a:r>
              <a:rPr lang="en-US" sz="1300" b="0" dirty="0">
                <a:solidFill>
                  <a:schemeClr val="tx1">
                    <a:lumMod val="65000"/>
                    <a:lumOff val="35000"/>
                  </a:schemeClr>
                </a:solidFill>
                <a:effectLst/>
                <a:latin typeface="BCDHEE_Poppins"/>
              </a:rPr>
              <a:t> </a:t>
            </a:r>
            <a:r>
              <a:rPr lang="en-US" sz="1300" b="0" dirty="0" err="1">
                <a:solidFill>
                  <a:schemeClr val="tx1">
                    <a:lumMod val="65000"/>
                    <a:lumOff val="35000"/>
                  </a:schemeClr>
                </a:solidFill>
                <a:effectLst/>
                <a:latin typeface="BCDHEE_Poppins"/>
              </a:rPr>
              <a:t>Terlinga</a:t>
            </a:r>
            <a:r>
              <a:rPr lang="en-US" sz="1300" b="0" dirty="0">
                <a:solidFill>
                  <a:schemeClr val="tx1">
                    <a:lumMod val="65000"/>
                    <a:lumOff val="35000"/>
                  </a:schemeClr>
                </a:solidFill>
                <a:effectLst/>
                <a:latin typeface="BCDHEE_Poppins"/>
              </a:rPr>
              <a:t> are supplied from </a:t>
            </a:r>
            <a:r>
              <a:rPr lang="en-US" sz="1300" b="0" dirty="0" err="1">
                <a:solidFill>
                  <a:schemeClr val="tx1">
                    <a:lumMod val="65000"/>
                    <a:lumOff val="35000"/>
                  </a:schemeClr>
                </a:solidFill>
                <a:effectLst/>
                <a:latin typeface="BCDHEE_Poppins"/>
              </a:rPr>
              <a:t>DQLab</a:t>
            </a:r>
            <a:r>
              <a:rPr lang="en-US" sz="1300" b="0" dirty="0">
                <a:solidFill>
                  <a:schemeClr val="tx1">
                    <a:lumMod val="65000"/>
                    <a:lumOff val="35000"/>
                  </a:schemeClr>
                </a:solidFill>
                <a:effectLst/>
                <a:latin typeface="BCDHEE_Poppins"/>
              </a:rPr>
              <a:t> Pharmacy </a:t>
            </a:r>
            <a:r>
              <a:rPr lang="en-US" sz="1300" b="0" dirty="0" err="1">
                <a:solidFill>
                  <a:schemeClr val="tx1">
                    <a:lumMod val="65000"/>
                    <a:lumOff val="35000"/>
                  </a:schemeClr>
                </a:solidFill>
                <a:effectLst/>
                <a:latin typeface="BCDHEE_Poppins"/>
              </a:rPr>
              <a:t>Senayan</a:t>
            </a:r>
            <a:r>
              <a:rPr lang="en-US" sz="1300" b="0" dirty="0">
                <a:solidFill>
                  <a:schemeClr val="tx1">
                    <a:lumMod val="65000"/>
                    <a:lumOff val="35000"/>
                  </a:schemeClr>
                </a:solidFill>
                <a:effectLst/>
                <a:latin typeface="BCDHEE_Poppins"/>
              </a:rPr>
              <a:t>. While the </a:t>
            </a:r>
            <a:r>
              <a:rPr lang="en-US" sz="1300" b="1" dirty="0">
                <a:solidFill>
                  <a:srgbClr val="0C606E"/>
                </a:solidFill>
                <a:effectLst/>
                <a:latin typeface="BCDHEE_Poppins"/>
              </a:rPr>
              <a:t>yellow highlight is alternative supplier</a:t>
            </a:r>
            <a:r>
              <a:rPr lang="en-US" sz="1300" b="0" dirty="0">
                <a:solidFill>
                  <a:srgbClr val="0C606E"/>
                </a:solidFill>
                <a:effectLst/>
                <a:latin typeface="BCDHEE_Poppins"/>
              </a:rPr>
              <a:t> </a:t>
            </a:r>
            <a:r>
              <a:rPr lang="en-US" sz="1300" b="0" dirty="0">
                <a:solidFill>
                  <a:schemeClr val="tx1">
                    <a:lumMod val="65000"/>
                    <a:lumOff val="35000"/>
                  </a:schemeClr>
                </a:solidFill>
                <a:effectLst/>
                <a:latin typeface="BCDHEE_Poppins"/>
              </a:rPr>
              <a:t>that can be choose as a reserve for the main supplier. </a:t>
            </a:r>
            <a:endParaRPr lang="en-US" sz="1300" dirty="0">
              <a:solidFill>
                <a:schemeClr val="tx1">
                  <a:lumMod val="65000"/>
                  <a:lumOff val="35000"/>
                </a:schemeClr>
              </a:solidFill>
            </a:endParaRPr>
          </a:p>
          <a:p>
            <a:endParaRPr lang="en-US" sz="1300" dirty="0">
              <a:solidFill>
                <a:schemeClr val="tx1">
                  <a:lumMod val="65000"/>
                  <a:lumOff val="35000"/>
                </a:schemeClr>
              </a:solidFill>
            </a:endParaRPr>
          </a:p>
        </p:txBody>
      </p:sp>
      <p:pic>
        <p:nvPicPr>
          <p:cNvPr id="3" name="Picture 2" descr="A screenshot of a spreadsheet&#10;&#10;Description automatically generated">
            <a:extLst>
              <a:ext uri="{FF2B5EF4-FFF2-40B4-BE49-F238E27FC236}">
                <a16:creationId xmlns:a16="http://schemas.microsoft.com/office/drawing/2014/main" id="{D2FB5FFF-4483-6244-C16B-BAC6E5B16B9A}"/>
              </a:ext>
            </a:extLst>
          </p:cNvPr>
          <p:cNvPicPr>
            <a:picLocks noChangeAspect="1"/>
          </p:cNvPicPr>
          <p:nvPr/>
        </p:nvPicPr>
        <p:blipFill>
          <a:blip r:embed="rId4"/>
          <a:stretch>
            <a:fillRect/>
          </a:stretch>
        </p:blipFill>
        <p:spPr>
          <a:xfrm>
            <a:off x="1452283" y="674370"/>
            <a:ext cx="6373906" cy="2542691"/>
          </a:xfrm>
          <a:prstGeom prst="rect">
            <a:avLst/>
          </a:prstGeom>
        </p:spPr>
      </p:pic>
    </p:spTree>
    <p:extLst>
      <p:ext uri="{BB962C8B-B14F-4D97-AF65-F5344CB8AC3E}">
        <p14:creationId xmlns:p14="http://schemas.microsoft.com/office/powerpoint/2010/main" val="259351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49;p12">
            <a:extLst>
              <a:ext uri="{FF2B5EF4-FFF2-40B4-BE49-F238E27FC236}">
                <a16:creationId xmlns:a16="http://schemas.microsoft.com/office/drawing/2014/main" id="{D398E2BD-A942-8F41-446A-11A27AB0BC93}"/>
              </a:ext>
            </a:extLst>
          </p:cNvPr>
          <p:cNvSpPr txBox="1">
            <a:spLocks noGrp="1"/>
          </p:cNvSpPr>
          <p:nvPr>
            <p:ph type="title"/>
          </p:nvPr>
        </p:nvSpPr>
        <p:spPr>
          <a:xfrm>
            <a:off x="900707" y="373440"/>
            <a:ext cx="698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Consideration to change Supplier</a:t>
            </a:r>
            <a:endParaRPr sz="1800" dirty="0"/>
          </a:p>
        </p:txBody>
      </p:sp>
      <p:sp>
        <p:nvSpPr>
          <p:cNvPr id="8" name="Google Shape;49;p12">
            <a:extLst>
              <a:ext uri="{FF2B5EF4-FFF2-40B4-BE49-F238E27FC236}">
                <a16:creationId xmlns:a16="http://schemas.microsoft.com/office/drawing/2014/main" id="{A9327F78-B125-AAA5-B49A-738D988BCADD}"/>
              </a:ext>
            </a:extLst>
          </p:cNvPr>
          <p:cNvSpPr txBox="1">
            <a:spLocks/>
          </p:cNvSpPr>
          <p:nvPr/>
        </p:nvSpPr>
        <p:spPr>
          <a:xfrm>
            <a:off x="582706" y="2837883"/>
            <a:ext cx="8139952" cy="19321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a:spcBef>
                <a:spcPts val="0"/>
              </a:spcBef>
              <a:spcAft>
                <a:spcPts val="0"/>
              </a:spcAft>
            </a:pPr>
            <a:r>
              <a:rPr lang="en-US" sz="1200" b="0" dirty="0">
                <a:solidFill>
                  <a:schemeClr val="tx1"/>
                </a:solidFill>
              </a:rPr>
              <a:t>The company need to consider to find alternate supplier for The Best Selling item in 2020-2021 as detailed above, since the </a:t>
            </a:r>
            <a:r>
              <a:rPr lang="en-US" sz="1200" dirty="0">
                <a:solidFill>
                  <a:srgbClr val="0C606E"/>
                </a:solidFill>
              </a:rPr>
              <a:t>current supplier has 28 days lead time</a:t>
            </a:r>
            <a:r>
              <a:rPr lang="en-US" sz="1200" b="0" dirty="0">
                <a:solidFill>
                  <a:schemeClr val="tx1"/>
                </a:solidFill>
              </a:rPr>
              <a:t>, that could interfere forecast inventory, and planning customer demand.</a:t>
            </a:r>
          </a:p>
          <a:p>
            <a:pPr marL="0" marR="0">
              <a:spcBef>
                <a:spcPts val="0"/>
              </a:spcBef>
              <a:spcAft>
                <a:spcPts val="0"/>
              </a:spcAft>
            </a:pPr>
            <a:r>
              <a:rPr lang="en-US" sz="1200" b="0" dirty="0">
                <a:solidFill>
                  <a:schemeClr val="tx1"/>
                </a:solidFill>
              </a:rPr>
              <a:t>Moreover, reduced in lead times can translate into improved fulfillment rates of orders, and also having the right balance to avoid overstock that can create larger problems as a whole.</a:t>
            </a:r>
          </a:p>
          <a:p>
            <a:pPr marL="0" marR="0">
              <a:spcBef>
                <a:spcPts val="0"/>
              </a:spcBef>
              <a:spcAft>
                <a:spcPts val="0"/>
              </a:spcAft>
            </a:pPr>
            <a:endParaRPr lang="en-US" sz="1300" dirty="0"/>
          </a:p>
        </p:txBody>
      </p:sp>
      <p:pic>
        <p:nvPicPr>
          <p:cNvPr id="5" name="Picture 4" descr="A table with text on it&#10;&#10;Description automatically generated">
            <a:extLst>
              <a:ext uri="{FF2B5EF4-FFF2-40B4-BE49-F238E27FC236}">
                <a16:creationId xmlns:a16="http://schemas.microsoft.com/office/drawing/2014/main" id="{F2318761-AD98-3216-26B8-916D766CBE8D}"/>
              </a:ext>
            </a:extLst>
          </p:cNvPr>
          <p:cNvPicPr>
            <a:picLocks noChangeAspect="1"/>
          </p:cNvPicPr>
          <p:nvPr/>
        </p:nvPicPr>
        <p:blipFill>
          <a:blip r:embed="rId4"/>
          <a:stretch>
            <a:fillRect/>
          </a:stretch>
        </p:blipFill>
        <p:spPr>
          <a:xfrm>
            <a:off x="1688726" y="1037216"/>
            <a:ext cx="5927912" cy="1593525"/>
          </a:xfrm>
          <a:prstGeom prst="rect">
            <a:avLst/>
          </a:prstGeom>
        </p:spPr>
      </p:pic>
    </p:spTree>
    <p:extLst>
      <p:ext uri="{BB962C8B-B14F-4D97-AF65-F5344CB8AC3E}">
        <p14:creationId xmlns:p14="http://schemas.microsoft.com/office/powerpoint/2010/main" val="18652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21341" y="1030942"/>
            <a:ext cx="8355105" cy="1013012"/>
          </a:xfrm>
          <a:prstGeom prst="rect">
            <a:avLst/>
          </a:prstGeom>
        </p:spPr>
        <p:txBody>
          <a:bodyPr spcFirstLastPara="1" wrap="square" lIns="91425" tIns="91425" rIns="91425" bIns="91425" anchor="t" anchorCtr="0">
            <a:noAutofit/>
          </a:bodyPr>
          <a:lstStyle/>
          <a:p>
            <a:pPr marR="0">
              <a:spcBef>
                <a:spcPts val="0"/>
              </a:spcBef>
              <a:spcAft>
                <a:spcPts val="0"/>
              </a:spcAft>
            </a:pPr>
            <a:r>
              <a:rPr lang="en-US" sz="1300" kern="100" dirty="0">
                <a:solidFill>
                  <a:schemeClr val="tx1"/>
                </a:solidFill>
                <a:effectLst/>
                <a:latin typeface="Poppins" pitchFamily="2" charset="77"/>
                <a:ea typeface="Calibri" panose="020F0502020204030204" pitchFamily="34" charset="0"/>
                <a:cs typeface="Poppins" pitchFamily="2" charset="77"/>
              </a:rPr>
              <a:t>At first year of business, </a:t>
            </a:r>
            <a:r>
              <a:rPr lang="en-US" sz="1300" kern="100" dirty="0" err="1">
                <a:solidFill>
                  <a:schemeClr val="tx1"/>
                </a:solidFill>
                <a:effectLst/>
                <a:latin typeface="Poppins" pitchFamily="2" charset="77"/>
                <a:ea typeface="Calibri" panose="020F0502020204030204" pitchFamily="34" charset="0"/>
                <a:cs typeface="Poppins" pitchFamily="2" charset="77"/>
              </a:rPr>
              <a:t>DQLab</a:t>
            </a:r>
            <a:r>
              <a:rPr lang="en-US" sz="1300" kern="100" dirty="0">
                <a:solidFill>
                  <a:schemeClr val="tx1"/>
                </a:solidFill>
                <a:effectLst/>
                <a:latin typeface="Poppins" pitchFamily="2" charset="77"/>
                <a:ea typeface="Calibri" panose="020F0502020204030204" pitchFamily="34" charset="0"/>
                <a:cs typeface="Poppins" pitchFamily="2" charset="77"/>
              </a:rPr>
              <a:t> Group suffered a huge loss due to excessive item purchase while sales volume was quite low. To deal with, the company must carrying the right inventories at the right levels, which can cover demand without overstocking by classify the inventory stock as below:</a:t>
            </a:r>
            <a:br>
              <a:rPr lang="en-US" sz="1300" kern="100" dirty="0">
                <a:solidFill>
                  <a:schemeClr val="tx1"/>
                </a:solidFill>
                <a:effectLst/>
                <a:latin typeface="Poppins" pitchFamily="2" charset="77"/>
                <a:ea typeface="Calibri" panose="020F0502020204030204" pitchFamily="34" charset="0"/>
                <a:cs typeface="Poppins" pitchFamily="2" charset="77"/>
              </a:rPr>
            </a:br>
            <a:br>
              <a:rPr lang="en-US" sz="1300" dirty="0">
                <a:solidFill>
                  <a:schemeClr val="tx1"/>
                </a:solidFill>
                <a:effectLst/>
                <a:latin typeface="Poppins" pitchFamily="2" charset="77"/>
                <a:ea typeface="Times New Roman" panose="02020603050405020304" pitchFamily="18" charset="0"/>
                <a:cs typeface="Poppins" pitchFamily="2" charset="77"/>
              </a:rPr>
            </a:br>
            <a:r>
              <a:rPr lang="en-US" sz="1300" kern="100" dirty="0">
                <a:solidFill>
                  <a:schemeClr val="tx1"/>
                </a:solidFill>
                <a:effectLst/>
                <a:latin typeface="Poppins" pitchFamily="2" charset="77"/>
                <a:ea typeface="Calibri" panose="020F0502020204030204" pitchFamily="34" charset="0"/>
                <a:cs typeface="Poppins" pitchFamily="2" charset="77"/>
              </a:rPr>
              <a:t> </a:t>
            </a:r>
            <a:br>
              <a:rPr lang="en-US" sz="1300" kern="100" dirty="0">
                <a:solidFill>
                  <a:schemeClr val="tx1"/>
                </a:solidFill>
                <a:effectLst/>
                <a:latin typeface="Poppins" pitchFamily="2" charset="77"/>
                <a:ea typeface="Calibri" panose="020F0502020204030204" pitchFamily="34" charset="0"/>
                <a:cs typeface="Poppins" pitchFamily="2" charset="77"/>
              </a:rPr>
            </a:br>
            <a:endParaRPr lang="en-US" sz="1300" dirty="0">
              <a:solidFill>
                <a:schemeClr val="tx1"/>
              </a:solidFill>
              <a:latin typeface="Poppins" pitchFamily="2" charset="77"/>
              <a:cs typeface="Poppins" pitchFamily="2" charset="77"/>
            </a:endParaRPr>
          </a:p>
        </p:txBody>
      </p:sp>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extLst>
              <p:ext uri="{D42A27DB-BD31-4B8C-83A1-F6EECF244321}">
                <p14:modId xmlns:p14="http://schemas.microsoft.com/office/powerpoint/2010/main" val="4016284315"/>
              </p:ext>
            </p:extLst>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49;p12">
            <a:extLst>
              <a:ext uri="{FF2B5EF4-FFF2-40B4-BE49-F238E27FC236}">
                <a16:creationId xmlns:a16="http://schemas.microsoft.com/office/drawing/2014/main" id="{C9394FB2-6495-4D19-A036-0FE6FED8214F}"/>
              </a:ext>
            </a:extLst>
          </p:cNvPr>
          <p:cNvSpPr txBox="1">
            <a:spLocks/>
          </p:cNvSpPr>
          <p:nvPr/>
        </p:nvSpPr>
        <p:spPr>
          <a:xfrm>
            <a:off x="1080000" y="297180"/>
            <a:ext cx="6984000" cy="457200"/>
          </a:xfrm>
          <a:prstGeom prst="rect">
            <a:avLst/>
          </a:prstGeom>
          <a:noFill/>
          <a:ln>
            <a:noFill/>
          </a:ln>
        </p:spPr>
        <p:txBody>
          <a:bodyPr spcFirstLastPara="1" wrap="square" lIns="91425" tIns="91425" rIns="91425" bIns="91425" anchor="ctr"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400" dirty="0"/>
              <a:t>Recommendation</a:t>
            </a:r>
          </a:p>
        </p:txBody>
      </p:sp>
      <p:sp>
        <p:nvSpPr>
          <p:cNvPr id="2" name="Google Shape;66;p15">
            <a:extLst>
              <a:ext uri="{FF2B5EF4-FFF2-40B4-BE49-F238E27FC236}">
                <a16:creationId xmlns:a16="http://schemas.microsoft.com/office/drawing/2014/main" id="{A9588903-38FC-F7AF-EFA7-E9EE63013140}"/>
              </a:ext>
            </a:extLst>
          </p:cNvPr>
          <p:cNvSpPr txBox="1">
            <a:spLocks/>
          </p:cNvSpPr>
          <p:nvPr/>
        </p:nvSpPr>
        <p:spPr>
          <a:xfrm>
            <a:off x="421340" y="2140436"/>
            <a:ext cx="8355105" cy="2232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marR="0" lvl="0" indent="-342900" algn="just">
              <a:spcBef>
                <a:spcPts val="0"/>
              </a:spcBef>
              <a:spcAft>
                <a:spcPts val="0"/>
              </a:spcAft>
              <a:buSzPct val="150000"/>
              <a:buFont typeface="Wingdings" pitchFamily="2" charset="2"/>
              <a:buChar char="§"/>
            </a:pPr>
            <a:r>
              <a:rPr lang="en-US" sz="1300" kern="100" dirty="0">
                <a:solidFill>
                  <a:schemeClr val="tx1"/>
                </a:solidFill>
                <a:effectLst/>
                <a:latin typeface="Poppins" pitchFamily="2" charset="77"/>
                <a:ea typeface="Calibri" panose="020F0502020204030204" pitchFamily="34" charset="0"/>
                <a:cs typeface="Poppins" pitchFamily="2" charset="77"/>
              </a:rPr>
              <a:t>Fast-moving medications, are usually in the low-price segment and do not require large financial investments. Therefore, the company can ensure their availability in accordance with the demand, without the risk of overstock.</a:t>
            </a:r>
          </a:p>
          <a:p>
            <a:pPr marR="0" lvl="0" algn="just">
              <a:spcBef>
                <a:spcPts val="0"/>
              </a:spcBef>
              <a:spcAft>
                <a:spcPts val="0"/>
              </a:spcAft>
            </a:pPr>
            <a:endParaRPr lang="en-US" sz="1300" kern="100" dirty="0">
              <a:solidFill>
                <a:schemeClr val="tx1"/>
              </a:solidFill>
              <a:effectLst/>
              <a:latin typeface="Poppins" pitchFamily="2" charset="77"/>
              <a:ea typeface="Calibri" panose="020F0502020204030204" pitchFamily="34" charset="0"/>
              <a:cs typeface="Poppins" pitchFamily="2" charset="77"/>
            </a:endParaRPr>
          </a:p>
          <a:p>
            <a:pPr marL="342900" marR="0" lvl="0" indent="-342900" algn="just">
              <a:spcBef>
                <a:spcPts val="0"/>
              </a:spcBef>
              <a:spcAft>
                <a:spcPts val="0"/>
              </a:spcAft>
              <a:buSzPct val="150000"/>
              <a:buFont typeface="Wingdings" pitchFamily="2" charset="2"/>
              <a:buChar char="§"/>
            </a:pPr>
            <a:r>
              <a:rPr lang="en-US" sz="1300" kern="100" dirty="0">
                <a:solidFill>
                  <a:schemeClr val="tx1"/>
                </a:solidFill>
                <a:effectLst/>
                <a:latin typeface="Poppins" pitchFamily="2" charset="77"/>
                <a:ea typeface="Calibri" panose="020F0502020204030204" pitchFamily="34" charset="0"/>
                <a:cs typeface="Poppins" pitchFamily="2" charset="77"/>
              </a:rPr>
              <a:t>Slow-moving medications, are usually expensive and/or rare drugs. The company need to scheduling system that takes into account various factors, including demand, cost, expiration date of a particular batch of drugs.</a:t>
            </a:r>
          </a:p>
          <a:p>
            <a:pPr marR="0" lvl="0" algn="just">
              <a:spcBef>
                <a:spcPts val="0"/>
              </a:spcBef>
              <a:spcAft>
                <a:spcPts val="0"/>
              </a:spcAft>
            </a:pPr>
            <a:endParaRPr lang="en-US" sz="1300" kern="100" dirty="0">
              <a:solidFill>
                <a:schemeClr val="tx1"/>
              </a:solidFill>
              <a:effectLst/>
              <a:latin typeface="Poppins" pitchFamily="2" charset="77"/>
              <a:ea typeface="Calibri" panose="020F0502020204030204" pitchFamily="34" charset="0"/>
              <a:cs typeface="Poppins" pitchFamily="2" charset="77"/>
            </a:endParaRPr>
          </a:p>
          <a:p>
            <a:pPr marL="342900" marR="0" lvl="0" indent="-342900" algn="just">
              <a:spcBef>
                <a:spcPts val="0"/>
              </a:spcBef>
              <a:spcAft>
                <a:spcPts val="0"/>
              </a:spcAft>
              <a:buSzPct val="150000"/>
              <a:buFont typeface="Wingdings" pitchFamily="2" charset="2"/>
              <a:buChar char="§"/>
            </a:pPr>
            <a:r>
              <a:rPr lang="en-US" sz="1300" kern="100" dirty="0">
                <a:solidFill>
                  <a:schemeClr val="tx1"/>
                </a:solidFill>
                <a:effectLst/>
                <a:latin typeface="Poppins" pitchFamily="2" charset="77"/>
                <a:ea typeface="Calibri" panose="020F0502020204030204" pitchFamily="34" charset="0"/>
                <a:cs typeface="Poppins" pitchFamily="2" charset="77"/>
              </a:rPr>
              <a:t>The company must maintain the availability stock for best selling products above 30% from total demand.</a:t>
            </a:r>
          </a:p>
          <a:p>
            <a:br>
              <a:rPr lang="en-US" sz="1300" dirty="0">
                <a:solidFill>
                  <a:schemeClr val="tx1"/>
                </a:solidFill>
                <a:latin typeface="Poppins" pitchFamily="2" charset="77"/>
                <a:ea typeface="Times New Roman" panose="02020603050405020304" pitchFamily="18" charset="0"/>
                <a:cs typeface="Poppins" pitchFamily="2" charset="77"/>
              </a:rPr>
            </a:br>
            <a:r>
              <a:rPr lang="en-US" sz="1300" kern="100" dirty="0">
                <a:solidFill>
                  <a:schemeClr val="tx1"/>
                </a:solidFill>
                <a:latin typeface="Poppins" pitchFamily="2" charset="77"/>
                <a:ea typeface="Calibri" panose="020F0502020204030204" pitchFamily="34" charset="0"/>
                <a:cs typeface="Poppins" pitchFamily="2" charset="77"/>
              </a:rPr>
              <a:t> </a:t>
            </a:r>
            <a:br>
              <a:rPr lang="en-US" sz="1300" kern="100" dirty="0">
                <a:solidFill>
                  <a:schemeClr val="tx1"/>
                </a:solidFill>
                <a:latin typeface="Poppins" pitchFamily="2" charset="77"/>
                <a:ea typeface="Calibri" panose="020F0502020204030204" pitchFamily="34" charset="0"/>
                <a:cs typeface="Poppins" pitchFamily="2" charset="77"/>
              </a:rPr>
            </a:br>
            <a:endParaRPr lang="en-US" sz="130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65765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8BA0C98-BA3B-86E0-AD2B-87D285181D53}"/>
              </a:ext>
            </a:extLst>
          </p:cNvPr>
          <p:cNvGraphicFramePr>
            <a:graphicFrameLocks/>
          </p:cNvGraphicFramePr>
          <p:nvPr/>
        </p:nvGraphicFramePr>
        <p:xfrm>
          <a:off x="4469130" y="483811"/>
          <a:ext cx="3869538" cy="3985319"/>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49;p12">
            <a:extLst>
              <a:ext uri="{FF2B5EF4-FFF2-40B4-BE49-F238E27FC236}">
                <a16:creationId xmlns:a16="http://schemas.microsoft.com/office/drawing/2014/main" id="{C9394FB2-6495-4D19-A036-0FE6FED8214F}"/>
              </a:ext>
            </a:extLst>
          </p:cNvPr>
          <p:cNvSpPr txBox="1">
            <a:spLocks/>
          </p:cNvSpPr>
          <p:nvPr/>
        </p:nvSpPr>
        <p:spPr>
          <a:xfrm>
            <a:off x="1080000" y="297180"/>
            <a:ext cx="6984000" cy="457200"/>
          </a:xfrm>
          <a:prstGeom prst="rect">
            <a:avLst/>
          </a:prstGeom>
          <a:noFill/>
          <a:ln>
            <a:noFill/>
          </a:ln>
        </p:spPr>
        <p:txBody>
          <a:bodyPr spcFirstLastPara="1" wrap="square" lIns="91425" tIns="91425" rIns="91425" bIns="91425" anchor="ctr"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400" dirty="0"/>
              <a:t>Recommendation</a:t>
            </a:r>
          </a:p>
        </p:txBody>
      </p:sp>
      <p:sp>
        <p:nvSpPr>
          <p:cNvPr id="2" name="Google Shape;66;p15">
            <a:extLst>
              <a:ext uri="{FF2B5EF4-FFF2-40B4-BE49-F238E27FC236}">
                <a16:creationId xmlns:a16="http://schemas.microsoft.com/office/drawing/2014/main" id="{A9588903-38FC-F7AF-EFA7-E9EE63013140}"/>
              </a:ext>
            </a:extLst>
          </p:cNvPr>
          <p:cNvSpPr txBox="1">
            <a:spLocks/>
          </p:cNvSpPr>
          <p:nvPr/>
        </p:nvSpPr>
        <p:spPr>
          <a:xfrm>
            <a:off x="421340" y="1165412"/>
            <a:ext cx="8355105" cy="3207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R="0" lvl="0" algn="just">
              <a:spcBef>
                <a:spcPts val="0"/>
              </a:spcBef>
              <a:spcAft>
                <a:spcPts val="0"/>
              </a:spcAft>
              <a:buSzPct val="150000"/>
            </a:pPr>
            <a:endParaRPr lang="en-US" sz="1300" kern="100" dirty="0">
              <a:solidFill>
                <a:schemeClr val="tx1"/>
              </a:solidFill>
              <a:effectLst/>
              <a:latin typeface="Poppins" pitchFamily="2" charset="77"/>
              <a:ea typeface="Calibri" panose="020F0502020204030204" pitchFamily="34" charset="0"/>
              <a:cs typeface="Poppins" pitchFamily="2" charset="77"/>
            </a:endParaRPr>
          </a:p>
          <a:p>
            <a:pPr marL="342900" marR="0" lvl="0" indent="-342900" algn="just">
              <a:spcBef>
                <a:spcPts val="0"/>
              </a:spcBef>
              <a:spcAft>
                <a:spcPts val="0"/>
              </a:spcAft>
              <a:buSzPct val="150000"/>
              <a:buFont typeface="Wingdings" pitchFamily="2" charset="2"/>
              <a:buChar char="§"/>
            </a:pPr>
            <a:r>
              <a:rPr lang="en-US" sz="1300" kern="100" dirty="0">
                <a:solidFill>
                  <a:schemeClr val="tx1"/>
                </a:solidFill>
                <a:effectLst/>
                <a:latin typeface="Poppins" pitchFamily="2" charset="77"/>
                <a:ea typeface="Calibri" panose="020F0502020204030204" pitchFamily="34" charset="0"/>
                <a:cs typeface="Poppins" pitchFamily="2" charset="77"/>
              </a:rPr>
              <a:t>In addition to effective inventory management meets the needs of customers the company need to assign supplier with 7- 14 days lead time for all kind of products.</a:t>
            </a:r>
          </a:p>
          <a:p>
            <a:pPr marR="0" lvl="0" algn="just">
              <a:spcBef>
                <a:spcPts val="0"/>
              </a:spcBef>
              <a:spcAft>
                <a:spcPts val="0"/>
              </a:spcAft>
              <a:buSzPct val="150000"/>
            </a:pPr>
            <a:endParaRPr lang="en-US" sz="1300" kern="100" dirty="0">
              <a:solidFill>
                <a:schemeClr val="tx1"/>
              </a:solidFill>
              <a:effectLst/>
              <a:latin typeface="Poppins" pitchFamily="2" charset="77"/>
              <a:ea typeface="Calibri" panose="020F0502020204030204" pitchFamily="34" charset="0"/>
              <a:cs typeface="Poppins" pitchFamily="2" charset="77"/>
            </a:endParaRPr>
          </a:p>
          <a:p>
            <a:pPr marL="342900" marR="0" lvl="0" indent="-342900">
              <a:spcBef>
                <a:spcPts val="0"/>
              </a:spcBef>
              <a:spcAft>
                <a:spcPts val="0"/>
              </a:spcAft>
              <a:buSzPct val="150000"/>
              <a:buFont typeface="Wingdings" pitchFamily="2" charset="2"/>
              <a:buChar char="§"/>
            </a:pPr>
            <a:r>
              <a:rPr lang="en-US" sz="1300" dirty="0">
                <a:solidFill>
                  <a:schemeClr val="tx1"/>
                </a:solidFill>
                <a:effectLst/>
                <a:latin typeface="Poppins" pitchFamily="2" charset="77"/>
                <a:ea typeface="Calibri" panose="020F0502020204030204" pitchFamily="34" charset="0"/>
                <a:cs typeface="Poppins" pitchFamily="2" charset="77"/>
              </a:rPr>
              <a:t>The company must have smooth communication with </a:t>
            </a:r>
            <a:r>
              <a:rPr lang="en-US" sz="1300" dirty="0" err="1">
                <a:solidFill>
                  <a:schemeClr val="tx1"/>
                </a:solidFill>
                <a:effectLst/>
                <a:latin typeface="Poppins" pitchFamily="2" charset="77"/>
                <a:ea typeface="Calibri" panose="020F0502020204030204" pitchFamily="34" charset="0"/>
                <a:cs typeface="Poppins" pitchFamily="2" charset="77"/>
              </a:rPr>
              <a:t>DQLab</a:t>
            </a:r>
            <a:r>
              <a:rPr lang="en-US" sz="1300" dirty="0">
                <a:solidFill>
                  <a:schemeClr val="tx1"/>
                </a:solidFill>
                <a:effectLst/>
                <a:latin typeface="Poppins" pitchFamily="2" charset="77"/>
                <a:ea typeface="Calibri" panose="020F0502020204030204" pitchFamily="34" charset="0"/>
                <a:cs typeface="Poppins" pitchFamily="2" charset="77"/>
              </a:rPr>
              <a:t> Hospital and keep track of doctors prescription in order to get a repurchase medication and also prevent of unnecessary stock product.</a:t>
            </a:r>
            <a:r>
              <a:rPr lang="en-US" sz="1300" dirty="0">
                <a:solidFill>
                  <a:schemeClr val="tx1"/>
                </a:solidFill>
                <a:effectLst/>
                <a:latin typeface="Poppins" pitchFamily="2" charset="77"/>
                <a:cs typeface="Poppins" pitchFamily="2" charset="77"/>
              </a:rPr>
              <a:t> </a:t>
            </a:r>
            <a:br>
              <a:rPr lang="en-US" sz="1300" dirty="0">
                <a:solidFill>
                  <a:schemeClr val="tx1"/>
                </a:solidFill>
                <a:latin typeface="Poppins" pitchFamily="2" charset="77"/>
                <a:ea typeface="Times New Roman" panose="02020603050405020304" pitchFamily="18" charset="0"/>
                <a:cs typeface="Poppins" pitchFamily="2" charset="77"/>
              </a:rPr>
            </a:br>
            <a:r>
              <a:rPr lang="en-US" sz="1300" kern="100" dirty="0">
                <a:solidFill>
                  <a:schemeClr val="tx1"/>
                </a:solidFill>
                <a:latin typeface="Poppins" pitchFamily="2" charset="77"/>
                <a:ea typeface="Calibri" panose="020F0502020204030204" pitchFamily="34" charset="0"/>
                <a:cs typeface="Poppins" pitchFamily="2" charset="77"/>
              </a:rPr>
              <a:t> </a:t>
            </a:r>
            <a:br>
              <a:rPr lang="en-US" sz="1300" kern="100" dirty="0">
                <a:solidFill>
                  <a:schemeClr val="tx1"/>
                </a:solidFill>
                <a:latin typeface="Poppins" pitchFamily="2" charset="77"/>
                <a:ea typeface="Calibri" panose="020F0502020204030204" pitchFamily="34" charset="0"/>
                <a:cs typeface="Poppins" pitchFamily="2" charset="77"/>
              </a:rPr>
            </a:br>
            <a:endParaRPr lang="en-US" sz="1300" dirty="0">
              <a:solidFill>
                <a:schemeClr val="tx1"/>
              </a:solidFill>
              <a:latin typeface="Poppins" pitchFamily="2" charset="77"/>
              <a:cs typeface="Poppins" pitchFamily="2" charset="77"/>
            </a:endParaRPr>
          </a:p>
        </p:txBody>
      </p:sp>
    </p:spTree>
    <p:extLst>
      <p:ext uri="{BB962C8B-B14F-4D97-AF65-F5344CB8AC3E}">
        <p14:creationId xmlns:p14="http://schemas.microsoft.com/office/powerpoint/2010/main" val="15134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5" name="Picture 4">
            <a:extLst>
              <a:ext uri="{FF2B5EF4-FFF2-40B4-BE49-F238E27FC236}">
                <a16:creationId xmlns:a16="http://schemas.microsoft.com/office/drawing/2014/main" id="{74832556-B034-FA76-5F85-4950214A7EB0}"/>
              </a:ext>
            </a:extLst>
          </p:cNvPr>
          <p:cNvPicPr>
            <a:picLocks noChangeAspect="1"/>
          </p:cNvPicPr>
          <p:nvPr/>
        </p:nvPicPr>
        <p:blipFill>
          <a:blip r:embed="rId3"/>
          <a:stretch>
            <a:fillRect/>
          </a:stretch>
        </p:blipFill>
        <p:spPr>
          <a:xfrm>
            <a:off x="708212" y="924137"/>
            <a:ext cx="4858870" cy="32952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1"/>
          <p:cNvSpPr txBox="1">
            <a:spLocks noGrp="1"/>
          </p:cNvSpPr>
          <p:nvPr>
            <p:ph type="ctrTitle"/>
          </p:nvPr>
        </p:nvSpPr>
        <p:spPr>
          <a:xfrm>
            <a:off x="215700" y="859800"/>
            <a:ext cx="4248300" cy="2404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sz="3600" dirty="0"/>
              <a:t>Drug Supply Chain Analysis</a:t>
            </a:r>
            <a:endParaRPr sz="3600" dirty="0"/>
          </a:p>
        </p:txBody>
      </p:sp>
      <p:sp>
        <p:nvSpPr>
          <p:cNvPr id="44" name="Google Shape;44;p11"/>
          <p:cNvSpPr txBox="1">
            <a:spLocks noGrp="1"/>
          </p:cNvSpPr>
          <p:nvPr>
            <p:ph type="subTitle" idx="1"/>
          </p:nvPr>
        </p:nvSpPr>
        <p:spPr>
          <a:xfrm>
            <a:off x="313508" y="3631474"/>
            <a:ext cx="4711337" cy="1314995"/>
          </a:xfrm>
          <a:prstGeom prst="rect">
            <a:avLst/>
          </a:prstGeom>
        </p:spPr>
        <p:txBody>
          <a:bodyPr spcFirstLastPara="1" wrap="square" lIns="91425" tIns="91425" rIns="91425" bIns="91425" anchor="ctr" anchorCtr="0">
            <a:normAutofit fontScale="77500" lnSpcReduction="20000"/>
          </a:bodyPr>
          <a:lstStyle/>
          <a:p>
            <a:pPr marL="0" lvl="0" indent="0" algn="l" rtl="0">
              <a:spcBef>
                <a:spcPts val="0"/>
              </a:spcBef>
              <a:spcAft>
                <a:spcPts val="0"/>
              </a:spcAft>
              <a:buNone/>
            </a:pPr>
            <a:r>
              <a:rPr lang="en-US" sz="2100" dirty="0">
                <a:solidFill>
                  <a:schemeClr val="bg1">
                    <a:lumMod val="50000"/>
                  </a:schemeClr>
                </a:solidFill>
                <a:latin typeface="Calibri" panose="020F0502020204030204" pitchFamily="34" charset="0"/>
                <a:cs typeface="Calibri" panose="020F0502020204030204" pitchFamily="34" charset="0"/>
              </a:rPr>
              <a:t>Excel Portfolio by :</a:t>
            </a:r>
          </a:p>
          <a:p>
            <a:pPr marL="0" lvl="0" indent="0" algn="l" rtl="0">
              <a:spcBef>
                <a:spcPts val="0"/>
              </a:spcBef>
              <a:spcAft>
                <a:spcPts val="0"/>
              </a:spcAft>
              <a:buNone/>
            </a:pPr>
            <a:r>
              <a:rPr lang="en-US" sz="3100" b="1" dirty="0" err="1">
                <a:solidFill>
                  <a:srgbClr val="1E1E1E"/>
                </a:solidFill>
                <a:effectLst/>
                <a:latin typeface="Calibri" panose="020F0502020204030204" pitchFamily="34" charset="0"/>
                <a:ea typeface="Times New Roman" panose="02020603050405020304" pitchFamily="18" charset="0"/>
                <a:cs typeface="Calibri" panose="020F0502020204030204" pitchFamily="34" charset="0"/>
              </a:rPr>
              <a:t>Septi</a:t>
            </a:r>
            <a:r>
              <a:rPr lang="en-US" sz="3100" b="1" dirty="0">
                <a:solidFill>
                  <a:srgbClr val="1E1E1E"/>
                </a:solidFill>
                <a:effectLst/>
                <a:latin typeface="Calibri" panose="020F0502020204030204" pitchFamily="34" charset="0"/>
                <a:ea typeface="Times New Roman" panose="02020603050405020304" pitchFamily="18" charset="0"/>
                <a:cs typeface="Calibri" panose="020F0502020204030204" pitchFamily="34" charset="0"/>
              </a:rPr>
              <a:t> </a:t>
            </a:r>
            <a:r>
              <a:rPr lang="en-US" sz="3100" b="1" dirty="0" err="1">
                <a:solidFill>
                  <a:srgbClr val="1E1E1E"/>
                </a:solidFill>
                <a:effectLst/>
                <a:latin typeface="Calibri" panose="020F0502020204030204" pitchFamily="34" charset="0"/>
                <a:ea typeface="Times New Roman" panose="02020603050405020304" pitchFamily="18" charset="0"/>
                <a:cs typeface="Calibri" panose="020F0502020204030204" pitchFamily="34" charset="0"/>
              </a:rPr>
              <a:t>Windi</a:t>
            </a:r>
            <a:r>
              <a:rPr lang="en-US" sz="3500" dirty="0">
                <a:effectLst/>
                <a:latin typeface="Calibri" panose="020F0502020204030204" pitchFamily="34" charset="0"/>
                <a:cs typeface="Calibri" panose="020F0502020204030204" pitchFamily="34" charset="0"/>
              </a:rPr>
              <a:t> </a:t>
            </a:r>
          </a:p>
          <a:p>
            <a:pPr marL="0" lvl="0" indent="0" algn="l" rtl="0">
              <a:spcBef>
                <a:spcPts val="0"/>
              </a:spcBef>
              <a:spcAft>
                <a:spcPts val="0"/>
              </a:spcAft>
              <a:buNone/>
            </a:pPr>
            <a:endParaRPr lang="en-US" sz="1700" dirty="0">
              <a:solidFill>
                <a:schemeClr val="tx2">
                  <a:lumMod val="50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2100" dirty="0">
                <a:solidFill>
                  <a:schemeClr val="bg1">
                    <a:lumMod val="50000"/>
                  </a:schemeClr>
                </a:solidFill>
                <a:latin typeface="Calibri" panose="020F0502020204030204" pitchFamily="34" charset="0"/>
                <a:cs typeface="Calibri" panose="020F0502020204030204" pitchFamily="34" charset="0"/>
              </a:rPr>
              <a:t>Final Project of Bootcamp Data Analysis with Microsoft Excel</a:t>
            </a:r>
          </a:p>
        </p:txBody>
      </p:sp>
    </p:spTree>
    <p:extLst>
      <p:ext uri="{BB962C8B-B14F-4D97-AF65-F5344CB8AC3E}">
        <p14:creationId xmlns:p14="http://schemas.microsoft.com/office/powerpoint/2010/main" val="298156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1080000" y="548842"/>
            <a:ext cx="6984000" cy="582332"/>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2500" dirty="0"/>
              <a:t>Business Overview</a:t>
            </a:r>
            <a:r>
              <a:rPr lang="en" sz="2500" dirty="0"/>
              <a:t> </a:t>
            </a:r>
            <a:endParaRPr sz="2500" dirty="0"/>
          </a:p>
        </p:txBody>
      </p:sp>
      <p:sp>
        <p:nvSpPr>
          <p:cNvPr id="3" name="TextBox 2">
            <a:extLst>
              <a:ext uri="{FF2B5EF4-FFF2-40B4-BE49-F238E27FC236}">
                <a16:creationId xmlns:a16="http://schemas.microsoft.com/office/drawing/2014/main" id="{FA8D93E0-62B1-F704-CB49-4544F404AD77}"/>
              </a:ext>
            </a:extLst>
          </p:cNvPr>
          <p:cNvSpPr txBox="1"/>
          <p:nvPr/>
        </p:nvSpPr>
        <p:spPr>
          <a:xfrm>
            <a:off x="616690" y="1334670"/>
            <a:ext cx="7963784" cy="2677656"/>
          </a:xfrm>
          <a:prstGeom prst="rect">
            <a:avLst/>
          </a:prstGeom>
          <a:noFill/>
        </p:spPr>
        <p:txBody>
          <a:bodyPr wrap="square">
            <a:spAutoFit/>
          </a:bodyPr>
          <a:lstStyle/>
          <a:p>
            <a:pPr algn="just"/>
            <a:r>
              <a:rPr lang="en-US" sz="1400" b="1" dirty="0">
                <a:solidFill>
                  <a:srgbClr val="FFFFFF"/>
                </a:solidFill>
                <a:effectLst/>
                <a:latin typeface="BCDEEE_Poppins"/>
              </a:rPr>
              <a:t>Pharmacy as a business and professional practice is being presented with a large opportunity in the years to come. As a drug store, </a:t>
            </a:r>
            <a:r>
              <a:rPr lang="en-US" sz="1400" b="1" dirty="0" err="1">
                <a:solidFill>
                  <a:srgbClr val="FFFFFF"/>
                </a:solidFill>
                <a:effectLst/>
                <a:latin typeface="BCDEEE_Poppins"/>
              </a:rPr>
              <a:t>DQLab</a:t>
            </a:r>
            <a:r>
              <a:rPr lang="en-US" sz="1400" b="1" dirty="0">
                <a:solidFill>
                  <a:srgbClr val="FFFFFF"/>
                </a:solidFill>
                <a:effectLst/>
                <a:latin typeface="BCDEEE_Poppins"/>
              </a:rPr>
              <a:t> Group Company has sold hundreds of thousands of medicines to </a:t>
            </a:r>
            <a:r>
              <a:rPr lang="en-US" sz="1400" b="1" dirty="0" err="1">
                <a:solidFill>
                  <a:srgbClr val="FFFFFF"/>
                </a:solidFill>
                <a:effectLst/>
                <a:latin typeface="BCDEEE_Poppins"/>
              </a:rPr>
              <a:t>DQLab</a:t>
            </a:r>
            <a:r>
              <a:rPr lang="en-US" sz="1400" b="1" dirty="0">
                <a:solidFill>
                  <a:srgbClr val="FFFFFF"/>
                </a:solidFill>
                <a:effectLst/>
                <a:latin typeface="BCDEEE_Poppins"/>
              </a:rPr>
              <a:t> Hospital during 2 years of business from 2020 to 2021. Making its existence is important in helping people to get medicines.</a:t>
            </a:r>
          </a:p>
          <a:p>
            <a:endParaRPr lang="en-US" sz="1400" b="1" dirty="0">
              <a:solidFill>
                <a:srgbClr val="FFFFFF"/>
              </a:solidFill>
              <a:effectLst/>
              <a:latin typeface="BCDEEE_Poppins"/>
            </a:endParaRPr>
          </a:p>
          <a:p>
            <a:pPr algn="just"/>
            <a:r>
              <a:rPr lang="en-US" sz="1400" b="1" dirty="0">
                <a:solidFill>
                  <a:srgbClr val="FFFFFF"/>
                </a:solidFill>
                <a:effectLst/>
                <a:latin typeface="BCDEEE_Poppins"/>
              </a:rPr>
              <a:t>At present </a:t>
            </a:r>
            <a:r>
              <a:rPr lang="en-US" sz="1400" b="1" dirty="0" err="1">
                <a:solidFill>
                  <a:srgbClr val="FFFFFF"/>
                </a:solidFill>
                <a:effectLst/>
                <a:latin typeface="BCDEEE_Poppins"/>
              </a:rPr>
              <a:t>DQLab</a:t>
            </a:r>
            <a:r>
              <a:rPr lang="en-US" sz="1400" b="1" dirty="0">
                <a:solidFill>
                  <a:srgbClr val="FFFFFF"/>
                </a:solidFill>
                <a:effectLst/>
                <a:latin typeface="BCDEEE_Poppins"/>
              </a:rPr>
              <a:t> Group Company have collaborated with sixteen suppliers from various pharmacy in Jakarta and surrounding. The company offers medicine for allergies and sinus, cough and cold, hypertension, cholesterol medication, headache pain relief and ear drop medicine.</a:t>
            </a:r>
          </a:p>
          <a:p>
            <a:endParaRPr lang="en-US" sz="1400" b="1" dirty="0">
              <a:solidFill>
                <a:srgbClr val="FFFFFF"/>
              </a:solidFill>
              <a:effectLst/>
              <a:latin typeface="BCDEEE_Poppins"/>
            </a:endParaRPr>
          </a:p>
          <a:p>
            <a:pPr algn="just"/>
            <a:r>
              <a:rPr lang="en-US" sz="1400" b="1" dirty="0">
                <a:solidFill>
                  <a:srgbClr val="FFFFFF"/>
                </a:solidFill>
                <a:effectLst/>
                <a:latin typeface="BCDEEE_Poppins"/>
              </a:rPr>
              <a:t>The company wants to find out more about its business performance. Therefore, as a data analyst at </a:t>
            </a:r>
            <a:r>
              <a:rPr lang="en-US" sz="1400" b="1" dirty="0" err="1">
                <a:solidFill>
                  <a:srgbClr val="FFFFFF"/>
                </a:solidFill>
                <a:effectLst/>
                <a:latin typeface="BCDEEE_Poppins"/>
              </a:rPr>
              <a:t>DQLab</a:t>
            </a:r>
            <a:r>
              <a:rPr lang="en-US" sz="1400" b="1" dirty="0">
                <a:solidFill>
                  <a:srgbClr val="FFFFFF"/>
                </a:solidFill>
                <a:effectLst/>
                <a:latin typeface="BCDEEE_Poppins"/>
              </a:rPr>
              <a:t> Group Company, help the company to understand some business metrics such as profits, products, suppliers and give recommendations to set better goals.</a:t>
            </a:r>
            <a:endParaRPr lang="en-US" sz="1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1080000" y="505299"/>
            <a:ext cx="6984000" cy="582332"/>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2500" dirty="0">
                <a:latin typeface="Poppins" pitchFamily="2" charset="77"/>
                <a:cs typeface="Poppins" pitchFamily="2" charset="77"/>
              </a:rPr>
              <a:t>Data</a:t>
            </a:r>
            <a:r>
              <a:rPr lang="en-US" sz="2500" dirty="0"/>
              <a:t> Understanding</a:t>
            </a:r>
            <a:endParaRPr sz="2500" dirty="0"/>
          </a:p>
        </p:txBody>
      </p:sp>
      <p:sp>
        <p:nvSpPr>
          <p:cNvPr id="3" name="TextBox 2">
            <a:extLst>
              <a:ext uri="{FF2B5EF4-FFF2-40B4-BE49-F238E27FC236}">
                <a16:creationId xmlns:a16="http://schemas.microsoft.com/office/drawing/2014/main" id="{FA8D93E0-62B1-F704-CB49-4544F404AD77}"/>
              </a:ext>
            </a:extLst>
          </p:cNvPr>
          <p:cNvSpPr txBox="1"/>
          <p:nvPr/>
        </p:nvSpPr>
        <p:spPr>
          <a:xfrm>
            <a:off x="590108" y="1215624"/>
            <a:ext cx="7963784" cy="307777"/>
          </a:xfrm>
          <a:prstGeom prst="rect">
            <a:avLst/>
          </a:prstGeom>
          <a:noFill/>
        </p:spPr>
        <p:txBody>
          <a:bodyPr wrap="square">
            <a:spAutoFit/>
          </a:bodyPr>
          <a:lstStyle/>
          <a:p>
            <a:pPr algn="ctr"/>
            <a:r>
              <a:rPr lang="en-US" sz="1400" dirty="0">
                <a:solidFill>
                  <a:srgbClr val="FFFFFF"/>
                </a:solidFill>
                <a:effectLst/>
                <a:latin typeface="Poppins" pitchFamily="2" charset="77"/>
                <a:cs typeface="Poppins" pitchFamily="2" charset="77"/>
              </a:rPr>
              <a:t>Dataset used for this project </a:t>
            </a:r>
            <a:r>
              <a:rPr lang="en-US" dirty="0">
                <a:solidFill>
                  <a:srgbClr val="FFFFFF"/>
                </a:solidFill>
                <a:latin typeface="Poppins" pitchFamily="2" charset="77"/>
                <a:cs typeface="Poppins" pitchFamily="2" charset="77"/>
              </a:rPr>
              <a:t>consist of 4 tables:</a:t>
            </a:r>
            <a:endParaRPr lang="en-US" sz="1400" dirty="0">
              <a:latin typeface="Poppins" pitchFamily="2" charset="77"/>
              <a:cs typeface="Poppins" pitchFamily="2" charset="77"/>
            </a:endParaRPr>
          </a:p>
        </p:txBody>
      </p:sp>
      <p:grpSp>
        <p:nvGrpSpPr>
          <p:cNvPr id="8" name="Group 7">
            <a:extLst>
              <a:ext uri="{FF2B5EF4-FFF2-40B4-BE49-F238E27FC236}">
                <a16:creationId xmlns:a16="http://schemas.microsoft.com/office/drawing/2014/main" id="{7AEE3659-267D-16AD-477C-515188C8AC5D}"/>
              </a:ext>
            </a:extLst>
          </p:cNvPr>
          <p:cNvGrpSpPr/>
          <p:nvPr/>
        </p:nvGrpSpPr>
        <p:grpSpPr>
          <a:xfrm>
            <a:off x="783770" y="1944732"/>
            <a:ext cx="3614057" cy="1030609"/>
            <a:chOff x="783771" y="1962149"/>
            <a:chExt cx="3614057" cy="1030609"/>
          </a:xfrm>
        </p:grpSpPr>
        <p:sp>
          <p:nvSpPr>
            <p:cNvPr id="6" name="Rectangle 5">
              <a:extLst>
                <a:ext uri="{FF2B5EF4-FFF2-40B4-BE49-F238E27FC236}">
                  <a16:creationId xmlns:a16="http://schemas.microsoft.com/office/drawing/2014/main" id="{FEC07355-31B1-5290-DFD6-BFE855FFBA94}"/>
                </a:ext>
              </a:extLst>
            </p:cNvPr>
            <p:cNvSpPr/>
            <p:nvPr/>
          </p:nvSpPr>
          <p:spPr>
            <a:xfrm>
              <a:off x="783771" y="1962149"/>
              <a:ext cx="3614057" cy="304800"/>
            </a:xfrm>
            <a:prstGeom prst="rect">
              <a:avLst/>
            </a:prstGeom>
            <a:solidFill>
              <a:srgbClr val="DCF0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Poppins" pitchFamily="2" charset="77"/>
                  <a:cs typeface="Poppins" pitchFamily="2" charset="77"/>
                </a:rPr>
                <a:t>items.csv</a:t>
              </a:r>
              <a:endParaRPr lang="en-US" sz="1200" b="1" dirty="0">
                <a:solidFill>
                  <a:schemeClr val="tx1"/>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5E064ACF-4446-8BE3-2DA2-DB9EA9BBDE64}"/>
                </a:ext>
              </a:extLst>
            </p:cNvPr>
            <p:cNvSpPr/>
            <p:nvPr/>
          </p:nvSpPr>
          <p:spPr>
            <a:xfrm>
              <a:off x="783771" y="2266949"/>
              <a:ext cx="3614057" cy="725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effectLst/>
                  <a:latin typeface="Poppins" pitchFamily="2" charset="77"/>
                  <a:cs typeface="Poppins" pitchFamily="2" charset="77"/>
                </a:rPr>
                <a:t>Contains data on drug products available at </a:t>
              </a:r>
              <a:r>
                <a:rPr lang="en-US" sz="1100" dirty="0" err="1">
                  <a:solidFill>
                    <a:srgbClr val="FFFFFF"/>
                  </a:solidFill>
                  <a:effectLst/>
                  <a:latin typeface="Poppins" pitchFamily="2" charset="77"/>
                  <a:cs typeface="Poppins" pitchFamily="2" charset="77"/>
                </a:rPr>
                <a:t>DQLab</a:t>
              </a:r>
              <a:r>
                <a:rPr lang="en-US" sz="1100" dirty="0">
                  <a:solidFill>
                    <a:srgbClr val="FFFFFF"/>
                  </a:solidFill>
                  <a:effectLst/>
                  <a:latin typeface="Poppins" pitchFamily="2" charset="77"/>
                  <a:cs typeface="Poppins" pitchFamily="2" charset="77"/>
                </a:rPr>
                <a:t> Group Company and their selling prices </a:t>
              </a:r>
              <a:endParaRPr lang="en-US" sz="1100" dirty="0">
                <a:latin typeface="Poppins" pitchFamily="2" charset="77"/>
                <a:cs typeface="Poppins" pitchFamily="2" charset="77"/>
              </a:endParaRPr>
            </a:p>
          </p:txBody>
        </p:sp>
      </p:grpSp>
      <p:grpSp>
        <p:nvGrpSpPr>
          <p:cNvPr id="12" name="Group 11">
            <a:extLst>
              <a:ext uri="{FF2B5EF4-FFF2-40B4-BE49-F238E27FC236}">
                <a16:creationId xmlns:a16="http://schemas.microsoft.com/office/drawing/2014/main" id="{7DC3E583-9EC9-729E-818E-E18A965EB9DE}"/>
              </a:ext>
            </a:extLst>
          </p:cNvPr>
          <p:cNvGrpSpPr/>
          <p:nvPr/>
        </p:nvGrpSpPr>
        <p:grpSpPr>
          <a:xfrm>
            <a:off x="795200" y="3316332"/>
            <a:ext cx="3614057" cy="1030609"/>
            <a:chOff x="783771" y="1962149"/>
            <a:chExt cx="3614057" cy="1030609"/>
          </a:xfrm>
        </p:grpSpPr>
        <p:sp>
          <p:nvSpPr>
            <p:cNvPr id="13" name="Rectangle 12">
              <a:extLst>
                <a:ext uri="{FF2B5EF4-FFF2-40B4-BE49-F238E27FC236}">
                  <a16:creationId xmlns:a16="http://schemas.microsoft.com/office/drawing/2014/main" id="{1891A4C3-59FD-8A95-76ED-1369001184FA}"/>
                </a:ext>
              </a:extLst>
            </p:cNvPr>
            <p:cNvSpPr/>
            <p:nvPr/>
          </p:nvSpPr>
          <p:spPr>
            <a:xfrm>
              <a:off x="783771" y="1962149"/>
              <a:ext cx="3614057" cy="304800"/>
            </a:xfrm>
            <a:prstGeom prst="rect">
              <a:avLst/>
            </a:prstGeom>
            <a:solidFill>
              <a:srgbClr val="DCF0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Poppins" pitchFamily="2" charset="77"/>
                  <a:cs typeface="Poppins" pitchFamily="2" charset="77"/>
                </a:rPr>
                <a:t>item_supliers.csv</a:t>
              </a:r>
              <a:endParaRPr lang="en-US" sz="1200" b="1" dirty="0">
                <a:solidFill>
                  <a:schemeClr val="tx1"/>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E40DA62C-8487-7971-CF68-CFE882E75072}"/>
                </a:ext>
              </a:extLst>
            </p:cNvPr>
            <p:cNvSpPr/>
            <p:nvPr/>
          </p:nvSpPr>
          <p:spPr>
            <a:xfrm>
              <a:off x="783771" y="2266949"/>
              <a:ext cx="3614057" cy="725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effectLst/>
                  <a:latin typeface="Poppins" pitchFamily="2" charset="77"/>
                  <a:cs typeface="Poppins" pitchFamily="2" charset="77"/>
                </a:rPr>
                <a:t>Contains data on delivery time along with the buying price of drug products from each supplier </a:t>
              </a:r>
              <a:endParaRPr lang="en-US" sz="1100" dirty="0">
                <a:latin typeface="Poppins" pitchFamily="2" charset="77"/>
                <a:cs typeface="Poppins" pitchFamily="2" charset="77"/>
              </a:endParaRPr>
            </a:p>
          </p:txBody>
        </p:sp>
      </p:grpSp>
      <p:grpSp>
        <p:nvGrpSpPr>
          <p:cNvPr id="15" name="Group 14">
            <a:extLst>
              <a:ext uri="{FF2B5EF4-FFF2-40B4-BE49-F238E27FC236}">
                <a16:creationId xmlns:a16="http://schemas.microsoft.com/office/drawing/2014/main" id="{6325A738-D83A-5B05-1EA9-BBF5A3E19940}"/>
              </a:ext>
            </a:extLst>
          </p:cNvPr>
          <p:cNvGrpSpPr/>
          <p:nvPr/>
        </p:nvGrpSpPr>
        <p:grpSpPr>
          <a:xfrm>
            <a:off x="4845253" y="1944732"/>
            <a:ext cx="3803219" cy="1038965"/>
            <a:chOff x="700619" y="1962149"/>
            <a:chExt cx="3803219" cy="1038965"/>
          </a:xfrm>
        </p:grpSpPr>
        <p:sp>
          <p:nvSpPr>
            <p:cNvPr id="16" name="Rectangle 15">
              <a:extLst>
                <a:ext uri="{FF2B5EF4-FFF2-40B4-BE49-F238E27FC236}">
                  <a16:creationId xmlns:a16="http://schemas.microsoft.com/office/drawing/2014/main" id="{09B47E4E-FF26-2685-1222-AFB33A4B8586}"/>
                </a:ext>
              </a:extLst>
            </p:cNvPr>
            <p:cNvSpPr/>
            <p:nvPr/>
          </p:nvSpPr>
          <p:spPr>
            <a:xfrm>
              <a:off x="783771" y="1962149"/>
              <a:ext cx="3614057" cy="304800"/>
            </a:xfrm>
            <a:prstGeom prst="rect">
              <a:avLst/>
            </a:prstGeom>
            <a:solidFill>
              <a:srgbClr val="DCF0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Poppins" pitchFamily="2" charset="77"/>
                  <a:cs typeface="Poppins" pitchFamily="2" charset="77"/>
                </a:rPr>
                <a:t>suppliers.csv</a:t>
              </a:r>
              <a:endParaRPr lang="en-US" sz="1200" b="1" dirty="0">
                <a:solidFill>
                  <a:schemeClr val="tx1"/>
                </a:solidFill>
                <a:latin typeface="Poppins" pitchFamily="2" charset="77"/>
                <a:cs typeface="Poppins" pitchFamily="2" charset="77"/>
              </a:endParaRPr>
            </a:p>
          </p:txBody>
        </p:sp>
        <p:sp>
          <p:nvSpPr>
            <p:cNvPr id="17" name="Rectangle 16">
              <a:extLst>
                <a:ext uri="{FF2B5EF4-FFF2-40B4-BE49-F238E27FC236}">
                  <a16:creationId xmlns:a16="http://schemas.microsoft.com/office/drawing/2014/main" id="{85D810FD-09E2-F19F-7645-032E3BE0FD0A}"/>
                </a:ext>
              </a:extLst>
            </p:cNvPr>
            <p:cNvSpPr/>
            <p:nvPr/>
          </p:nvSpPr>
          <p:spPr>
            <a:xfrm>
              <a:off x="700619" y="2275305"/>
              <a:ext cx="3803219" cy="725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effectLst/>
                  <a:latin typeface="Poppins" pitchFamily="2" charset="77"/>
                  <a:cs typeface="Poppins" pitchFamily="2" charset="77"/>
                </a:rPr>
                <a:t>Contains data on suppliers available at </a:t>
              </a:r>
              <a:r>
                <a:rPr lang="en-US" sz="1100" dirty="0" err="1">
                  <a:solidFill>
                    <a:srgbClr val="FFFFFF"/>
                  </a:solidFill>
                  <a:effectLst/>
                  <a:latin typeface="Poppins" pitchFamily="2" charset="77"/>
                  <a:cs typeface="Poppins" pitchFamily="2" charset="77"/>
                </a:rPr>
                <a:t>DQLab</a:t>
              </a:r>
              <a:r>
                <a:rPr lang="en-US" sz="1100" dirty="0">
                  <a:solidFill>
                    <a:srgbClr val="FFFFFF"/>
                  </a:solidFill>
                  <a:effectLst/>
                  <a:latin typeface="Poppins" pitchFamily="2" charset="77"/>
                  <a:cs typeface="Poppins" pitchFamily="2" charset="77"/>
                </a:rPr>
                <a:t> Group Company from various regions in DKI Jakarta </a:t>
              </a:r>
              <a:endParaRPr lang="en-US" sz="1100" dirty="0">
                <a:latin typeface="Poppins" pitchFamily="2" charset="77"/>
                <a:cs typeface="Poppins" pitchFamily="2" charset="77"/>
              </a:endParaRPr>
            </a:p>
          </p:txBody>
        </p:sp>
      </p:grpSp>
      <p:grpSp>
        <p:nvGrpSpPr>
          <p:cNvPr id="18" name="Group 17">
            <a:extLst>
              <a:ext uri="{FF2B5EF4-FFF2-40B4-BE49-F238E27FC236}">
                <a16:creationId xmlns:a16="http://schemas.microsoft.com/office/drawing/2014/main" id="{6A80B6E6-C104-8D97-3F4F-0CB1ECAA5253}"/>
              </a:ext>
            </a:extLst>
          </p:cNvPr>
          <p:cNvGrpSpPr/>
          <p:nvPr/>
        </p:nvGrpSpPr>
        <p:grpSpPr>
          <a:xfrm>
            <a:off x="4939835" y="3316332"/>
            <a:ext cx="3614057" cy="1141368"/>
            <a:chOff x="783771" y="1962149"/>
            <a:chExt cx="3614057" cy="1141368"/>
          </a:xfrm>
        </p:grpSpPr>
        <p:sp>
          <p:nvSpPr>
            <p:cNvPr id="19" name="Rectangle 18">
              <a:extLst>
                <a:ext uri="{FF2B5EF4-FFF2-40B4-BE49-F238E27FC236}">
                  <a16:creationId xmlns:a16="http://schemas.microsoft.com/office/drawing/2014/main" id="{A620B9EF-B2E0-04BA-E3CA-3F14098EB4F9}"/>
                </a:ext>
              </a:extLst>
            </p:cNvPr>
            <p:cNvSpPr/>
            <p:nvPr/>
          </p:nvSpPr>
          <p:spPr>
            <a:xfrm>
              <a:off x="783771" y="1962149"/>
              <a:ext cx="3614057" cy="304800"/>
            </a:xfrm>
            <a:prstGeom prst="rect">
              <a:avLst/>
            </a:prstGeom>
            <a:solidFill>
              <a:srgbClr val="DCF0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latin typeface="Poppins" pitchFamily="2" charset="77"/>
                  <a:cs typeface="Poppins" pitchFamily="2" charset="77"/>
                </a:rPr>
                <a:t>transaction.csv</a:t>
              </a:r>
              <a:endParaRPr lang="en-US" sz="1200" b="1" dirty="0">
                <a:solidFill>
                  <a:schemeClr val="tx1"/>
                </a:solidFill>
                <a:latin typeface="Poppins" pitchFamily="2" charset="77"/>
                <a:cs typeface="Poppins" pitchFamily="2" charset="77"/>
              </a:endParaRPr>
            </a:p>
          </p:txBody>
        </p:sp>
        <p:sp>
          <p:nvSpPr>
            <p:cNvPr id="20" name="Rectangle 19">
              <a:extLst>
                <a:ext uri="{FF2B5EF4-FFF2-40B4-BE49-F238E27FC236}">
                  <a16:creationId xmlns:a16="http://schemas.microsoft.com/office/drawing/2014/main" id="{B9C7006C-FEBC-143E-AC86-4C00092B9AF1}"/>
                </a:ext>
              </a:extLst>
            </p:cNvPr>
            <p:cNvSpPr/>
            <p:nvPr/>
          </p:nvSpPr>
          <p:spPr>
            <a:xfrm>
              <a:off x="783771" y="2266949"/>
              <a:ext cx="3614057" cy="83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effectLst/>
                  <a:latin typeface="Poppins" pitchFamily="2" charset="77"/>
                  <a:cs typeface="Poppins" pitchFamily="2" charset="77"/>
                </a:rPr>
                <a:t>Contains data on the details of daily transactions for purchasing drug products from suppliers and selling drug products to </a:t>
              </a:r>
              <a:r>
                <a:rPr lang="en-US" sz="1100" dirty="0" err="1">
                  <a:solidFill>
                    <a:srgbClr val="FFFFFF"/>
                  </a:solidFill>
                  <a:effectLst/>
                  <a:latin typeface="Poppins" pitchFamily="2" charset="77"/>
                  <a:cs typeface="Poppins" pitchFamily="2" charset="77"/>
                </a:rPr>
                <a:t>DQLab</a:t>
              </a:r>
              <a:r>
                <a:rPr lang="en-US" sz="1100" dirty="0">
                  <a:solidFill>
                    <a:srgbClr val="FFFFFF"/>
                  </a:solidFill>
                  <a:effectLst/>
                  <a:latin typeface="Poppins" pitchFamily="2" charset="77"/>
                  <a:cs typeface="Poppins" pitchFamily="2" charset="77"/>
                </a:rPr>
                <a:t> Hospital during 2020- 2021 </a:t>
              </a:r>
              <a:endParaRPr lang="en-US" sz="1100" dirty="0">
                <a:latin typeface="Poppins" pitchFamily="2" charset="77"/>
                <a:cs typeface="Poppins" pitchFamily="2" charset="77"/>
              </a:endParaRPr>
            </a:p>
          </p:txBody>
        </p:sp>
      </p:grpSp>
    </p:spTree>
    <p:extLst>
      <p:ext uri="{BB962C8B-B14F-4D97-AF65-F5344CB8AC3E}">
        <p14:creationId xmlns:p14="http://schemas.microsoft.com/office/powerpoint/2010/main" val="1706672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92664" y="322687"/>
            <a:ext cx="3394710" cy="720090"/>
          </a:xfrm>
          <a:prstGeom prst="rect">
            <a:avLst/>
          </a:prstGeom>
        </p:spPr>
        <p:txBody>
          <a:bodyPr spcFirstLastPara="1" wrap="square" lIns="91425" tIns="91425" rIns="91425" bIns="91425" anchor="ctr" anchorCtr="0">
            <a:noAutofit/>
          </a:bodyPr>
          <a:lstStyle/>
          <a:p>
            <a:r>
              <a:rPr lang="en-US" sz="2200" dirty="0">
                <a:solidFill>
                  <a:srgbClr val="FFFFFF"/>
                </a:solidFill>
                <a:effectLst/>
                <a:latin typeface="Poppins" pitchFamily="2" charset="77"/>
                <a:cs typeface="Poppins" pitchFamily="2" charset="77"/>
              </a:rPr>
              <a:t>Sales Profit Progress </a:t>
            </a:r>
            <a:endParaRPr sz="2200" dirty="0">
              <a:latin typeface="Poppins" pitchFamily="2" charset="77"/>
              <a:cs typeface="Poppins" pitchFamily="2" charset="77"/>
            </a:endParaRPr>
          </a:p>
        </p:txBody>
      </p:sp>
      <p:sp>
        <p:nvSpPr>
          <p:cNvPr id="4" name="TextBox 3">
            <a:extLst>
              <a:ext uri="{FF2B5EF4-FFF2-40B4-BE49-F238E27FC236}">
                <a16:creationId xmlns:a16="http://schemas.microsoft.com/office/drawing/2014/main" id="{7F8D650B-1D37-D4C3-AC97-32A26504011E}"/>
              </a:ext>
            </a:extLst>
          </p:cNvPr>
          <p:cNvSpPr txBox="1"/>
          <p:nvPr/>
        </p:nvSpPr>
        <p:spPr>
          <a:xfrm>
            <a:off x="206671" y="913527"/>
            <a:ext cx="3036403" cy="2769989"/>
          </a:xfrm>
          <a:prstGeom prst="rect">
            <a:avLst/>
          </a:prstGeom>
          <a:noFill/>
        </p:spPr>
        <p:txBody>
          <a:bodyPr wrap="square" rtlCol="0">
            <a:spAutoFit/>
          </a:bodyPr>
          <a:lstStyle/>
          <a:p>
            <a:r>
              <a:rPr lang="en-US" sz="1200" b="0" dirty="0">
                <a:solidFill>
                  <a:srgbClr val="D8EF00"/>
                </a:solidFill>
                <a:effectLst/>
                <a:latin typeface="Poppins" pitchFamily="2" charset="77"/>
                <a:cs typeface="Poppins" pitchFamily="2" charset="77"/>
              </a:rPr>
              <a:t>In 2020</a:t>
            </a:r>
            <a:r>
              <a:rPr lang="en-US" sz="1200" b="0" dirty="0">
                <a:solidFill>
                  <a:srgbClr val="FFFFFF"/>
                </a:solidFill>
                <a:effectLst/>
                <a:latin typeface="Poppins" pitchFamily="2" charset="77"/>
                <a:cs typeface="Poppins" pitchFamily="2" charset="77"/>
              </a:rPr>
              <a:t>, sales profit still showed a negative value in the beginning of business run, with a total of </a:t>
            </a:r>
            <a:r>
              <a:rPr lang="en-US" sz="1200" b="0" dirty="0">
                <a:solidFill>
                  <a:srgbClr val="D8EF00"/>
                </a:solidFill>
                <a:effectLst/>
                <a:latin typeface="Poppins" pitchFamily="2" charset="77"/>
                <a:cs typeface="Poppins" pitchFamily="2" charset="77"/>
              </a:rPr>
              <a:t>minus 1,653,037,066 rupiahs </a:t>
            </a:r>
            <a:r>
              <a:rPr lang="en-US" sz="1200" b="0" dirty="0">
                <a:solidFill>
                  <a:schemeClr val="bg1"/>
                </a:solidFill>
                <a:effectLst/>
                <a:latin typeface="Poppins" pitchFamily="2" charset="77"/>
                <a:cs typeface="Poppins" pitchFamily="2" charset="77"/>
              </a:rPr>
              <a:t>this because the company </a:t>
            </a:r>
            <a:r>
              <a:rPr lang="en-US" sz="1200" b="0" dirty="0" err="1">
                <a:solidFill>
                  <a:schemeClr val="bg1"/>
                </a:solidFill>
                <a:effectLst/>
                <a:latin typeface="Poppins" pitchFamily="2" charset="77"/>
                <a:cs typeface="Poppins" pitchFamily="2" charset="77"/>
              </a:rPr>
              <a:t>didnt</a:t>
            </a:r>
            <a:r>
              <a:rPr lang="en-US" sz="1200" b="0" dirty="0">
                <a:solidFill>
                  <a:schemeClr val="bg1"/>
                </a:solidFill>
                <a:effectLst/>
                <a:latin typeface="Poppins" pitchFamily="2" charset="77"/>
                <a:cs typeface="Poppins" pitchFamily="2" charset="77"/>
              </a:rPr>
              <a:t> run effective inventory management to meet the costumer’s needs. Some items was overstocked, and left with costly excess inventory which hurts profitability. </a:t>
            </a:r>
            <a:r>
              <a:rPr lang="en-US" sz="1200" b="0" dirty="0">
                <a:solidFill>
                  <a:srgbClr val="FFFFFF"/>
                </a:solidFill>
                <a:effectLst/>
                <a:latin typeface="Poppins" pitchFamily="2" charset="77"/>
                <a:cs typeface="Poppins" pitchFamily="2" charset="77"/>
              </a:rPr>
              <a:t> </a:t>
            </a:r>
          </a:p>
          <a:p>
            <a:endParaRPr lang="en-US" sz="600" dirty="0">
              <a:solidFill>
                <a:srgbClr val="FFFFFF"/>
              </a:solidFill>
              <a:latin typeface="Poppins" pitchFamily="2" charset="77"/>
              <a:cs typeface="Poppins" pitchFamily="2" charset="77"/>
            </a:endParaRPr>
          </a:p>
          <a:p>
            <a:r>
              <a:rPr lang="en-US" sz="1200" b="0" dirty="0">
                <a:solidFill>
                  <a:srgbClr val="FFFFFF"/>
                </a:solidFill>
                <a:effectLst/>
                <a:latin typeface="Poppins" pitchFamily="2" charset="77"/>
                <a:cs typeface="Poppins" pitchFamily="2" charset="77"/>
              </a:rPr>
              <a:t>Meanwhile </a:t>
            </a:r>
            <a:r>
              <a:rPr lang="en-US" sz="1200" b="0" dirty="0">
                <a:solidFill>
                  <a:srgbClr val="D8EF00"/>
                </a:solidFill>
                <a:effectLst/>
                <a:latin typeface="Poppins" pitchFamily="2" charset="77"/>
                <a:cs typeface="Poppins" pitchFamily="2" charset="77"/>
              </a:rPr>
              <a:t>in 2021</a:t>
            </a:r>
            <a:r>
              <a:rPr lang="en-US" sz="1200" b="0" dirty="0">
                <a:solidFill>
                  <a:srgbClr val="FFFFFF"/>
                </a:solidFill>
                <a:effectLst/>
                <a:latin typeface="Poppins" pitchFamily="2" charset="77"/>
                <a:cs typeface="Poppins" pitchFamily="2" charset="77"/>
              </a:rPr>
              <a:t>, sales profit showed little improvement at positive accumulation with a total of </a:t>
            </a:r>
            <a:r>
              <a:rPr lang="en-US" sz="1200" b="0" dirty="0">
                <a:solidFill>
                  <a:srgbClr val="D8EF00"/>
                </a:solidFill>
                <a:effectLst/>
                <a:latin typeface="Poppins" pitchFamily="2" charset="77"/>
                <a:cs typeface="Poppins" pitchFamily="2" charset="77"/>
              </a:rPr>
              <a:t>128,910,548 rupiahs</a:t>
            </a:r>
            <a:r>
              <a:rPr lang="en-US" sz="1200" b="0" dirty="0">
                <a:solidFill>
                  <a:srgbClr val="FFFFFF"/>
                </a:solidFill>
                <a:effectLst/>
                <a:latin typeface="Poppins" pitchFamily="2" charset="77"/>
                <a:cs typeface="Poppins" pitchFamily="2" charset="77"/>
              </a:rPr>
              <a:t>. </a:t>
            </a:r>
            <a:endParaRPr lang="en-US" sz="1200" dirty="0">
              <a:latin typeface="Poppins" pitchFamily="2" charset="77"/>
              <a:cs typeface="Poppins" pitchFamily="2" charset="77"/>
            </a:endParaRPr>
          </a:p>
        </p:txBody>
      </p:sp>
      <p:pic>
        <p:nvPicPr>
          <p:cNvPr id="6" name="Picture 5" descr="A screenshot of a calculator&#10;&#10;Description automatically generated">
            <a:extLst>
              <a:ext uri="{FF2B5EF4-FFF2-40B4-BE49-F238E27FC236}">
                <a16:creationId xmlns:a16="http://schemas.microsoft.com/office/drawing/2014/main" id="{0A78877D-FD3D-AD31-CC70-977C658500F1}"/>
              </a:ext>
            </a:extLst>
          </p:cNvPr>
          <p:cNvPicPr>
            <a:picLocks noChangeAspect="1"/>
          </p:cNvPicPr>
          <p:nvPr/>
        </p:nvPicPr>
        <p:blipFill>
          <a:blip r:embed="rId3"/>
          <a:stretch>
            <a:fillRect/>
          </a:stretch>
        </p:blipFill>
        <p:spPr>
          <a:xfrm>
            <a:off x="328556" y="3761021"/>
            <a:ext cx="2589545" cy="844045"/>
          </a:xfrm>
          <a:prstGeom prst="rect">
            <a:avLst/>
          </a:prstGeom>
        </p:spPr>
      </p:pic>
      <p:pic>
        <p:nvPicPr>
          <p:cNvPr id="10" name="Picture 9" descr="A graph with blue and red lines&#10;&#10;Description automatically generated">
            <a:extLst>
              <a:ext uri="{FF2B5EF4-FFF2-40B4-BE49-F238E27FC236}">
                <a16:creationId xmlns:a16="http://schemas.microsoft.com/office/drawing/2014/main" id="{614A99DE-804E-4A0E-6F02-9CF1E305E0AD}"/>
              </a:ext>
            </a:extLst>
          </p:cNvPr>
          <p:cNvPicPr>
            <a:picLocks noChangeAspect="1"/>
          </p:cNvPicPr>
          <p:nvPr/>
        </p:nvPicPr>
        <p:blipFill>
          <a:blip r:embed="rId4"/>
          <a:stretch>
            <a:fillRect/>
          </a:stretch>
        </p:blipFill>
        <p:spPr>
          <a:xfrm>
            <a:off x="3736974" y="682732"/>
            <a:ext cx="5041265" cy="2024609"/>
          </a:xfrm>
          <a:prstGeom prst="rect">
            <a:avLst/>
          </a:prstGeom>
        </p:spPr>
      </p:pic>
      <p:pic>
        <p:nvPicPr>
          <p:cNvPr id="25" name="Picture 24" descr="A graph with numbers and lines&#10;&#10;Description automatically generated">
            <a:extLst>
              <a:ext uri="{FF2B5EF4-FFF2-40B4-BE49-F238E27FC236}">
                <a16:creationId xmlns:a16="http://schemas.microsoft.com/office/drawing/2014/main" id="{E027FD84-34B2-8270-5F88-6C649FDEB3FF}"/>
              </a:ext>
            </a:extLst>
          </p:cNvPr>
          <p:cNvPicPr>
            <a:picLocks noChangeAspect="1"/>
          </p:cNvPicPr>
          <p:nvPr/>
        </p:nvPicPr>
        <p:blipFill>
          <a:blip r:embed="rId5"/>
          <a:stretch>
            <a:fillRect/>
          </a:stretch>
        </p:blipFill>
        <p:spPr>
          <a:xfrm>
            <a:off x="6026454" y="2844978"/>
            <a:ext cx="3036403" cy="1832087"/>
          </a:xfrm>
          <a:prstGeom prst="rect">
            <a:avLst/>
          </a:prstGeom>
          <a:ln w="12700">
            <a:solidFill>
              <a:schemeClr val="tx1"/>
            </a:solidFill>
          </a:ln>
        </p:spPr>
      </p:pic>
      <p:pic>
        <p:nvPicPr>
          <p:cNvPr id="11" name="Picture 10">
            <a:extLst>
              <a:ext uri="{FF2B5EF4-FFF2-40B4-BE49-F238E27FC236}">
                <a16:creationId xmlns:a16="http://schemas.microsoft.com/office/drawing/2014/main" id="{269AF353-D096-3BEE-A83A-244C654B6FAB}"/>
              </a:ext>
            </a:extLst>
          </p:cNvPr>
          <p:cNvPicPr>
            <a:picLocks noChangeAspect="1"/>
          </p:cNvPicPr>
          <p:nvPr/>
        </p:nvPicPr>
        <p:blipFill>
          <a:blip r:embed="rId6"/>
          <a:stretch>
            <a:fillRect/>
          </a:stretch>
        </p:blipFill>
        <p:spPr>
          <a:xfrm>
            <a:off x="3117547" y="2844978"/>
            <a:ext cx="2908908" cy="1832087"/>
          </a:xfrm>
          <a:prstGeom prst="rect">
            <a:avLst/>
          </a:prstGeom>
          <a:ln w="12700">
            <a:solidFill>
              <a:schemeClr val="tx1"/>
            </a:solidFill>
          </a:ln>
        </p:spPr>
      </p:pic>
    </p:spTree>
    <p:extLst>
      <p:ext uri="{BB962C8B-B14F-4D97-AF65-F5344CB8AC3E}">
        <p14:creationId xmlns:p14="http://schemas.microsoft.com/office/powerpoint/2010/main" val="348331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2E20-6D45-2E1C-A00D-8DE9DECAC950}"/>
              </a:ext>
            </a:extLst>
          </p:cNvPr>
          <p:cNvSpPr>
            <a:spLocks noGrp="1"/>
          </p:cNvSpPr>
          <p:nvPr>
            <p:ph type="title"/>
          </p:nvPr>
        </p:nvSpPr>
        <p:spPr>
          <a:xfrm>
            <a:off x="121921" y="235132"/>
            <a:ext cx="3126376" cy="2969622"/>
          </a:xfrm>
        </p:spPr>
        <p:txBody>
          <a:bodyPr>
            <a:normAutofit/>
          </a:bodyPr>
          <a:lstStyle/>
          <a:p>
            <a:r>
              <a:rPr lang="en-US" sz="1200" b="0" dirty="0"/>
              <a:t>The way inventory managed at first year of business was negatively affect to profit/loss. </a:t>
            </a:r>
            <a:br>
              <a:rPr lang="en-US" sz="1200" dirty="0"/>
            </a:br>
            <a:r>
              <a:rPr lang="en-US" sz="1200" b="0" dirty="0"/>
              <a:t>In 2020, the </a:t>
            </a:r>
            <a:r>
              <a:rPr lang="en-US" sz="1200" dirty="0">
                <a:highlight>
                  <a:srgbClr val="FF00FF"/>
                </a:highlight>
              </a:rPr>
              <a:t>stock of items purchase was excessive while the volume of items sold</a:t>
            </a:r>
            <a:r>
              <a:rPr lang="en-US" sz="1200" b="0" dirty="0">
                <a:highlight>
                  <a:srgbClr val="FF00FF"/>
                </a:highlight>
              </a:rPr>
              <a:t> </a:t>
            </a:r>
            <a:r>
              <a:rPr lang="en-US" sz="1200" b="0" dirty="0"/>
              <a:t>is still quite low.</a:t>
            </a:r>
            <a:br>
              <a:rPr lang="en-US" sz="1200" b="0" dirty="0"/>
            </a:br>
            <a:br>
              <a:rPr lang="en-US" sz="1200" b="0" dirty="0"/>
            </a:br>
            <a:r>
              <a:rPr lang="en-US" sz="1200" b="0" dirty="0"/>
              <a:t>However, in 2021 the stock of item purchased is reduced in number, and the selling price was greater than the buying price, so the accumulated profit in 2021 is increased compared to 2020 </a:t>
            </a:r>
          </a:p>
        </p:txBody>
      </p:sp>
      <p:pic>
        <p:nvPicPr>
          <p:cNvPr id="14" name="Picture 13" descr="A graph showing the price of a market&#10;&#10;Description automatically generated">
            <a:extLst>
              <a:ext uri="{FF2B5EF4-FFF2-40B4-BE49-F238E27FC236}">
                <a16:creationId xmlns:a16="http://schemas.microsoft.com/office/drawing/2014/main" id="{0B20AC20-5F4C-843E-4747-06E55AD141DF}"/>
              </a:ext>
            </a:extLst>
          </p:cNvPr>
          <p:cNvPicPr>
            <a:picLocks noChangeAspect="1"/>
          </p:cNvPicPr>
          <p:nvPr/>
        </p:nvPicPr>
        <p:blipFill>
          <a:blip r:embed="rId2"/>
          <a:stretch>
            <a:fillRect/>
          </a:stretch>
        </p:blipFill>
        <p:spPr>
          <a:xfrm>
            <a:off x="3890905" y="2689412"/>
            <a:ext cx="4571776" cy="2115849"/>
          </a:xfrm>
          <a:prstGeom prst="rect">
            <a:avLst/>
          </a:prstGeom>
        </p:spPr>
      </p:pic>
      <p:pic>
        <p:nvPicPr>
          <p:cNvPr id="16" name="Picture 15" descr="A graph showing the price of a product&#10;&#10;Description automatically generated">
            <a:extLst>
              <a:ext uri="{FF2B5EF4-FFF2-40B4-BE49-F238E27FC236}">
                <a16:creationId xmlns:a16="http://schemas.microsoft.com/office/drawing/2014/main" id="{8E1DE736-7D24-9348-BAF2-7338EB8E5524}"/>
              </a:ext>
            </a:extLst>
          </p:cNvPr>
          <p:cNvPicPr>
            <a:picLocks noChangeAspect="1"/>
          </p:cNvPicPr>
          <p:nvPr/>
        </p:nvPicPr>
        <p:blipFill>
          <a:blip r:embed="rId3"/>
          <a:stretch>
            <a:fillRect/>
          </a:stretch>
        </p:blipFill>
        <p:spPr>
          <a:xfrm>
            <a:off x="3872974" y="338240"/>
            <a:ext cx="4571775" cy="2115848"/>
          </a:xfrm>
          <a:prstGeom prst="rect">
            <a:avLst/>
          </a:prstGeom>
        </p:spPr>
      </p:pic>
      <p:pic>
        <p:nvPicPr>
          <p:cNvPr id="18" name="Picture 17" descr="A graph showing a graph of net profit&#10;&#10;Description automatically generated">
            <a:extLst>
              <a:ext uri="{FF2B5EF4-FFF2-40B4-BE49-F238E27FC236}">
                <a16:creationId xmlns:a16="http://schemas.microsoft.com/office/drawing/2014/main" id="{79070498-3EA2-3E76-1835-6EBB1DA7E62E}"/>
              </a:ext>
            </a:extLst>
          </p:cNvPr>
          <p:cNvPicPr>
            <a:picLocks noChangeAspect="1"/>
          </p:cNvPicPr>
          <p:nvPr/>
        </p:nvPicPr>
        <p:blipFill>
          <a:blip r:embed="rId4"/>
          <a:stretch>
            <a:fillRect/>
          </a:stretch>
        </p:blipFill>
        <p:spPr>
          <a:xfrm>
            <a:off x="238755" y="3313256"/>
            <a:ext cx="2892708" cy="1595112"/>
          </a:xfrm>
          <a:prstGeom prst="rect">
            <a:avLst/>
          </a:prstGeom>
        </p:spPr>
      </p:pic>
    </p:spTree>
    <p:extLst>
      <p:ext uri="{BB962C8B-B14F-4D97-AF65-F5344CB8AC3E}">
        <p14:creationId xmlns:p14="http://schemas.microsoft.com/office/powerpoint/2010/main" val="193046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 y="390633"/>
            <a:ext cx="3415552" cy="960779"/>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900" dirty="0"/>
              <a:t>Total Sales and Quantity Sold Per Month</a:t>
            </a:r>
            <a:endParaRPr sz="1900" dirty="0"/>
          </a:p>
        </p:txBody>
      </p:sp>
      <p:sp>
        <p:nvSpPr>
          <p:cNvPr id="8" name="Google Shape;54;p13">
            <a:extLst>
              <a:ext uri="{FF2B5EF4-FFF2-40B4-BE49-F238E27FC236}">
                <a16:creationId xmlns:a16="http://schemas.microsoft.com/office/drawing/2014/main" id="{ACFEEDB4-03C9-1108-BE42-96EF397D3697}"/>
              </a:ext>
            </a:extLst>
          </p:cNvPr>
          <p:cNvSpPr txBox="1">
            <a:spLocks/>
          </p:cNvSpPr>
          <p:nvPr/>
        </p:nvSpPr>
        <p:spPr>
          <a:xfrm>
            <a:off x="71717" y="1140031"/>
            <a:ext cx="3134787" cy="3842063"/>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300"/>
              <a:buFont typeface="Poppins"/>
              <a:buNone/>
              <a:defRPr sz="33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457200" indent="-457200">
              <a:spcBef>
                <a:spcPts val="600"/>
              </a:spcBef>
              <a:spcAft>
                <a:spcPts val="600"/>
              </a:spcAft>
              <a:buSzPct val="150000"/>
              <a:buFont typeface="Wingdings" pitchFamily="2" charset="2"/>
              <a:buChar char="§"/>
            </a:pPr>
            <a:r>
              <a:rPr lang="en-US" sz="1400" b="0" dirty="0"/>
              <a:t>In 2020, the highest item sold </a:t>
            </a:r>
            <a:r>
              <a:rPr lang="en-US" sz="1400" dirty="0">
                <a:solidFill>
                  <a:srgbClr val="C3F739"/>
                </a:solidFill>
              </a:rPr>
              <a:t>was in May with total unit was</a:t>
            </a:r>
            <a:r>
              <a:rPr lang="en-US" sz="1400" b="0" dirty="0">
                <a:solidFill>
                  <a:srgbClr val="C3F739"/>
                </a:solidFill>
              </a:rPr>
              <a:t> </a:t>
            </a:r>
            <a:r>
              <a:rPr lang="en-US" sz="1400" dirty="0">
                <a:solidFill>
                  <a:srgbClr val="C3F739"/>
                </a:solidFill>
              </a:rPr>
              <a:t>14,385.</a:t>
            </a:r>
            <a:r>
              <a:rPr lang="en-US" sz="1400" b="0" dirty="0"/>
              <a:t> Similarly in 2021 the highest item sold also occurred in </a:t>
            </a:r>
            <a:r>
              <a:rPr lang="en-US" sz="1400" dirty="0">
                <a:solidFill>
                  <a:srgbClr val="C3F739"/>
                </a:solidFill>
              </a:rPr>
              <a:t>May with total  13,308 units.</a:t>
            </a:r>
            <a:r>
              <a:rPr lang="en-US" sz="1400" b="0" dirty="0"/>
              <a:t> Thanks to ‘</a:t>
            </a:r>
            <a:r>
              <a:rPr lang="en-US" sz="1400" b="0" dirty="0" err="1"/>
              <a:t>Obat</a:t>
            </a:r>
            <a:r>
              <a:rPr lang="en-US" sz="1400" b="0" dirty="0"/>
              <a:t> </a:t>
            </a:r>
            <a:r>
              <a:rPr lang="en-US" sz="1400" b="0" dirty="0" err="1"/>
              <a:t>sakit</a:t>
            </a:r>
            <a:r>
              <a:rPr lang="en-US" sz="1400" b="0" dirty="0"/>
              <a:t> </a:t>
            </a:r>
            <a:r>
              <a:rPr lang="en-US" sz="1400" b="0" dirty="0" err="1"/>
              <a:t>Kepala</a:t>
            </a:r>
            <a:r>
              <a:rPr lang="en-US" sz="1400" b="0" dirty="0"/>
              <a:t> dan </a:t>
            </a:r>
            <a:r>
              <a:rPr lang="en-US" sz="1400" b="0" dirty="0" err="1"/>
              <a:t>Demam</a:t>
            </a:r>
            <a:r>
              <a:rPr lang="en-US" sz="1400" b="0" dirty="0"/>
              <a:t>’ who dominated quantity sold with more than 40% of total quantity sold. </a:t>
            </a:r>
          </a:p>
          <a:p>
            <a:pPr marL="457200" indent="-457200">
              <a:spcBef>
                <a:spcPts val="600"/>
              </a:spcBef>
              <a:spcAft>
                <a:spcPts val="600"/>
              </a:spcAft>
              <a:buSzPct val="150000"/>
              <a:buFont typeface="Wingdings" pitchFamily="2" charset="2"/>
              <a:buChar char="§"/>
            </a:pPr>
            <a:r>
              <a:rPr lang="en-US" sz="1400" b="0" dirty="0"/>
              <a:t>There is no specific pattern or seasonal drug sales, as the </a:t>
            </a:r>
            <a:r>
              <a:rPr lang="en-US" sz="1400" dirty="0">
                <a:solidFill>
                  <a:srgbClr val="C3F739"/>
                </a:solidFill>
              </a:rPr>
              <a:t>higher quantity sold do not always reflect to higher sales </a:t>
            </a:r>
            <a:r>
              <a:rPr lang="en-US" sz="1400" b="0" dirty="0"/>
              <a:t>as well. The highest sales was happened in October 2020 and </a:t>
            </a:r>
            <a:r>
              <a:rPr lang="en-US" sz="1400" b="0" dirty="0" err="1"/>
              <a:t>Febuary</a:t>
            </a:r>
            <a:r>
              <a:rPr lang="en-US" sz="1400" b="0" dirty="0"/>
              <a:t> 2021, both was due to high sales of ‘</a:t>
            </a:r>
            <a:r>
              <a:rPr lang="en-US" sz="1400" b="0" dirty="0" err="1"/>
              <a:t>Obat</a:t>
            </a:r>
            <a:r>
              <a:rPr lang="en-US" sz="1400" b="0" dirty="0"/>
              <a:t> </a:t>
            </a:r>
            <a:r>
              <a:rPr lang="en-US" sz="1400" b="0" dirty="0" err="1"/>
              <a:t>Hipertensi</a:t>
            </a:r>
            <a:r>
              <a:rPr lang="en-US" sz="1400" b="0" dirty="0"/>
              <a:t>’. </a:t>
            </a:r>
          </a:p>
          <a:p>
            <a:pPr marL="457200" indent="-457200">
              <a:spcBef>
                <a:spcPts val="600"/>
              </a:spcBef>
              <a:spcAft>
                <a:spcPts val="600"/>
              </a:spcAft>
              <a:buSzPct val="150000"/>
              <a:buFont typeface="Wingdings" pitchFamily="2" charset="2"/>
              <a:buChar char="§"/>
            </a:pPr>
            <a:r>
              <a:rPr lang="en-US" sz="1400" b="0" dirty="0"/>
              <a:t>It can also be known, that the average item sold every month reaches almost 10,000 pieces. </a:t>
            </a:r>
          </a:p>
        </p:txBody>
      </p:sp>
      <p:pic>
        <p:nvPicPr>
          <p:cNvPr id="5" name="Picture 4">
            <a:extLst>
              <a:ext uri="{FF2B5EF4-FFF2-40B4-BE49-F238E27FC236}">
                <a16:creationId xmlns:a16="http://schemas.microsoft.com/office/drawing/2014/main" id="{AA78C6ED-3433-86A3-9C52-7E8E7DBF0D63}"/>
              </a:ext>
            </a:extLst>
          </p:cNvPr>
          <p:cNvPicPr>
            <a:picLocks noChangeAspect="1"/>
          </p:cNvPicPr>
          <p:nvPr/>
        </p:nvPicPr>
        <p:blipFill>
          <a:blip r:embed="rId3"/>
          <a:stretch>
            <a:fillRect/>
          </a:stretch>
        </p:blipFill>
        <p:spPr>
          <a:xfrm>
            <a:off x="3817281" y="2767946"/>
            <a:ext cx="4830548" cy="1977353"/>
          </a:xfrm>
          <a:prstGeom prst="rect">
            <a:avLst/>
          </a:prstGeom>
        </p:spPr>
      </p:pic>
      <p:pic>
        <p:nvPicPr>
          <p:cNvPr id="7" name="Picture 6">
            <a:extLst>
              <a:ext uri="{FF2B5EF4-FFF2-40B4-BE49-F238E27FC236}">
                <a16:creationId xmlns:a16="http://schemas.microsoft.com/office/drawing/2014/main" id="{8E5B452E-60E9-1D7F-6045-0699F1C05311}"/>
              </a:ext>
            </a:extLst>
          </p:cNvPr>
          <p:cNvPicPr>
            <a:picLocks noChangeAspect="1"/>
          </p:cNvPicPr>
          <p:nvPr/>
        </p:nvPicPr>
        <p:blipFill>
          <a:blip r:embed="rId4"/>
          <a:stretch>
            <a:fillRect/>
          </a:stretch>
        </p:blipFill>
        <p:spPr>
          <a:xfrm>
            <a:off x="3800136" y="512501"/>
            <a:ext cx="4830548" cy="1997571"/>
          </a:xfrm>
          <a:prstGeom prst="rect">
            <a:avLst/>
          </a:prstGeom>
        </p:spPr>
      </p:pic>
      <p:pic>
        <p:nvPicPr>
          <p:cNvPr id="6" name="Picture 5">
            <a:extLst>
              <a:ext uri="{FF2B5EF4-FFF2-40B4-BE49-F238E27FC236}">
                <a16:creationId xmlns:a16="http://schemas.microsoft.com/office/drawing/2014/main" id="{353F3A42-5A12-0AAB-91FB-6EE6526C3555}"/>
              </a:ext>
            </a:extLst>
          </p:cNvPr>
          <p:cNvPicPr>
            <a:picLocks noChangeAspect="1"/>
          </p:cNvPicPr>
          <p:nvPr/>
        </p:nvPicPr>
        <p:blipFill>
          <a:blip r:embed="rId5"/>
          <a:stretch>
            <a:fillRect/>
          </a:stretch>
        </p:blipFill>
        <p:spPr>
          <a:xfrm>
            <a:off x="5576046" y="2510071"/>
            <a:ext cx="1583467" cy="116543"/>
          </a:xfrm>
          <a:prstGeom prst="rect">
            <a:avLst/>
          </a:prstGeom>
        </p:spPr>
      </p:pic>
      <p:pic>
        <p:nvPicPr>
          <p:cNvPr id="9" name="Picture 8">
            <a:extLst>
              <a:ext uri="{FF2B5EF4-FFF2-40B4-BE49-F238E27FC236}">
                <a16:creationId xmlns:a16="http://schemas.microsoft.com/office/drawing/2014/main" id="{95163EC4-532C-E66E-EBA2-375B976A4B6F}"/>
              </a:ext>
            </a:extLst>
          </p:cNvPr>
          <p:cNvPicPr>
            <a:picLocks noChangeAspect="1"/>
          </p:cNvPicPr>
          <p:nvPr/>
        </p:nvPicPr>
        <p:blipFill>
          <a:blip r:embed="rId5"/>
          <a:stretch>
            <a:fillRect/>
          </a:stretch>
        </p:blipFill>
        <p:spPr>
          <a:xfrm>
            <a:off x="5602940" y="4756367"/>
            <a:ext cx="1556573" cy="1302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918636" y="411480"/>
            <a:ext cx="698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Overview Drug Sales in 2020-2021</a:t>
            </a:r>
            <a:endParaRPr sz="1800" dirty="0"/>
          </a:p>
        </p:txBody>
      </p:sp>
      <p:sp>
        <p:nvSpPr>
          <p:cNvPr id="3" name="TextBox 2">
            <a:extLst>
              <a:ext uri="{FF2B5EF4-FFF2-40B4-BE49-F238E27FC236}">
                <a16:creationId xmlns:a16="http://schemas.microsoft.com/office/drawing/2014/main" id="{FA8D93E0-62B1-F704-CB49-4544F404AD77}"/>
              </a:ext>
            </a:extLst>
          </p:cNvPr>
          <p:cNvSpPr txBox="1"/>
          <p:nvPr/>
        </p:nvSpPr>
        <p:spPr>
          <a:xfrm>
            <a:off x="340660" y="1232922"/>
            <a:ext cx="5522258" cy="2492990"/>
          </a:xfrm>
          <a:prstGeom prst="rect">
            <a:avLst/>
          </a:prstGeom>
          <a:noFill/>
        </p:spPr>
        <p:txBody>
          <a:bodyPr wrap="square">
            <a:spAutoFit/>
          </a:bodyPr>
          <a:lstStyle/>
          <a:p>
            <a:pPr marL="171450" indent="-171450">
              <a:buClr>
                <a:schemeClr val="bg1"/>
              </a:buClr>
              <a:buFont typeface="Wingdings" pitchFamily="2" charset="2"/>
              <a:buChar char="§"/>
            </a:pPr>
            <a:r>
              <a:rPr lang="en-US" sz="1200" b="1" dirty="0">
                <a:solidFill>
                  <a:srgbClr val="C3F739"/>
                </a:solidFill>
              </a:rPr>
              <a:t>’</a:t>
            </a:r>
            <a:r>
              <a:rPr lang="en-US" sz="1200" b="1" dirty="0" err="1">
                <a:solidFill>
                  <a:srgbClr val="C3F739"/>
                </a:solidFill>
                <a:effectLst/>
              </a:rPr>
              <a:t>Obat</a:t>
            </a:r>
            <a:r>
              <a:rPr lang="en-US" sz="1200" b="1" dirty="0">
                <a:solidFill>
                  <a:srgbClr val="C3F739"/>
                </a:solidFill>
                <a:effectLst/>
              </a:rPr>
              <a:t> </a:t>
            </a:r>
            <a:r>
              <a:rPr lang="en-US" sz="1200" b="1" dirty="0" err="1">
                <a:solidFill>
                  <a:srgbClr val="C3F739"/>
                </a:solidFill>
                <a:effectLst/>
              </a:rPr>
              <a:t>sakit</a:t>
            </a:r>
            <a:r>
              <a:rPr lang="en-US" sz="1200" b="1" dirty="0">
                <a:solidFill>
                  <a:srgbClr val="C3F739"/>
                </a:solidFill>
                <a:effectLst/>
              </a:rPr>
              <a:t> </a:t>
            </a:r>
            <a:r>
              <a:rPr lang="en-US" sz="1200" b="1" dirty="0" err="1">
                <a:solidFill>
                  <a:srgbClr val="C3F739"/>
                </a:solidFill>
                <a:effectLst/>
              </a:rPr>
              <a:t>kepala</a:t>
            </a:r>
            <a:r>
              <a:rPr lang="en-US" sz="1200" b="1" dirty="0">
                <a:solidFill>
                  <a:srgbClr val="C3F739"/>
                </a:solidFill>
                <a:effectLst/>
              </a:rPr>
              <a:t> dan </a:t>
            </a:r>
            <a:r>
              <a:rPr lang="en-US" sz="1200" b="1" dirty="0" err="1">
                <a:solidFill>
                  <a:srgbClr val="C3F739"/>
                </a:solidFill>
                <a:effectLst/>
              </a:rPr>
              <a:t>demam</a:t>
            </a:r>
            <a:r>
              <a:rPr lang="en-US" sz="1200" b="1" dirty="0">
                <a:solidFill>
                  <a:srgbClr val="C3F739"/>
                </a:solidFill>
                <a:effectLst/>
              </a:rPr>
              <a:t>' and '</a:t>
            </a:r>
            <a:r>
              <a:rPr lang="en-US" sz="1200" b="1" dirty="0" err="1">
                <a:solidFill>
                  <a:srgbClr val="C3F739"/>
                </a:solidFill>
                <a:effectLst/>
              </a:rPr>
              <a:t>Obat</a:t>
            </a:r>
            <a:r>
              <a:rPr lang="en-US" sz="1200" b="1" dirty="0">
                <a:solidFill>
                  <a:srgbClr val="C3F739"/>
                </a:solidFill>
                <a:effectLst/>
              </a:rPr>
              <a:t> </a:t>
            </a:r>
            <a:r>
              <a:rPr lang="en-US" sz="1200" b="1" dirty="0" err="1">
                <a:solidFill>
                  <a:srgbClr val="C3F739"/>
                </a:solidFill>
                <a:effectLst/>
              </a:rPr>
              <a:t>batuk</a:t>
            </a:r>
            <a:r>
              <a:rPr lang="en-US" sz="1200" b="1" dirty="0">
                <a:solidFill>
                  <a:srgbClr val="C3F739"/>
                </a:solidFill>
                <a:effectLst/>
              </a:rPr>
              <a:t> dan </a:t>
            </a:r>
            <a:r>
              <a:rPr lang="en-US" sz="1200" b="1" dirty="0" err="1">
                <a:solidFill>
                  <a:srgbClr val="C3F739"/>
                </a:solidFill>
                <a:effectLst/>
              </a:rPr>
              <a:t>pilek</a:t>
            </a:r>
            <a:r>
              <a:rPr lang="en-US" sz="1200" b="1" dirty="0">
                <a:solidFill>
                  <a:srgbClr val="C3F739"/>
                </a:solidFill>
                <a:effectLst/>
              </a:rPr>
              <a:t>' become the most sought after during 2020-2021. </a:t>
            </a:r>
            <a:r>
              <a:rPr lang="en-US" sz="1200" dirty="0">
                <a:solidFill>
                  <a:schemeClr val="bg1"/>
                </a:solidFill>
                <a:effectLst/>
              </a:rPr>
              <a:t>According to WHO, influenza and common cold are most illness that affect people in the world. The </a:t>
            </a:r>
            <a:r>
              <a:rPr lang="en-US" sz="1200" dirty="0" err="1">
                <a:solidFill>
                  <a:schemeClr val="bg1"/>
                </a:solidFill>
                <a:effectLst/>
              </a:rPr>
              <a:t>symptons</a:t>
            </a:r>
            <a:r>
              <a:rPr lang="en-US" sz="1200" dirty="0">
                <a:solidFill>
                  <a:schemeClr val="bg1"/>
                </a:solidFill>
                <a:effectLst/>
              </a:rPr>
              <a:t> are include: fever, </a:t>
            </a:r>
            <a:r>
              <a:rPr lang="en-US" sz="1200" dirty="0" err="1">
                <a:solidFill>
                  <a:schemeClr val="bg1"/>
                </a:solidFill>
                <a:effectLst/>
              </a:rPr>
              <a:t>headahace</a:t>
            </a:r>
            <a:r>
              <a:rPr lang="en-US" sz="1200" dirty="0">
                <a:solidFill>
                  <a:schemeClr val="bg1"/>
                </a:solidFill>
                <a:effectLst/>
              </a:rPr>
              <a:t>, dry cough and </a:t>
            </a:r>
            <a:r>
              <a:rPr lang="en-US" sz="1200" dirty="0" err="1">
                <a:solidFill>
                  <a:schemeClr val="bg1"/>
                </a:solidFill>
                <a:effectLst/>
              </a:rPr>
              <a:t>somestimes</a:t>
            </a:r>
            <a:r>
              <a:rPr lang="en-US" sz="1200" dirty="0">
                <a:solidFill>
                  <a:schemeClr val="bg1"/>
                </a:solidFill>
                <a:effectLst/>
              </a:rPr>
              <a:t> a stuffy nose. In tropical regions, influenza and common cold may occur throughout the year caused by change in weather and air pollution.</a:t>
            </a:r>
            <a:r>
              <a:rPr lang="en-US" sz="1200" dirty="0">
                <a:solidFill>
                  <a:schemeClr val="bg1"/>
                </a:solidFill>
              </a:rPr>
              <a:t> Thus</a:t>
            </a:r>
            <a:r>
              <a:rPr lang="en-US" sz="1200" dirty="0">
                <a:solidFill>
                  <a:schemeClr val="bg1"/>
                </a:solidFill>
                <a:effectLst/>
              </a:rPr>
              <a:t>, the company expected to maintain stock availability to treat those two illness.</a:t>
            </a:r>
          </a:p>
          <a:p>
            <a:pPr marL="171450" indent="-171450">
              <a:buClr>
                <a:schemeClr val="bg1"/>
              </a:buClr>
              <a:buFont typeface="Wingdings" pitchFamily="2" charset="2"/>
              <a:buChar char="§"/>
            </a:pPr>
            <a:endParaRPr lang="en-US" sz="600" dirty="0">
              <a:solidFill>
                <a:schemeClr val="bg1"/>
              </a:solidFill>
              <a:effectLst/>
            </a:endParaRPr>
          </a:p>
          <a:p>
            <a:pPr marL="171450" indent="-171450">
              <a:buClr>
                <a:schemeClr val="bg1"/>
              </a:buClr>
              <a:buFont typeface="Wingdings" pitchFamily="2" charset="2"/>
              <a:buChar char="§"/>
            </a:pPr>
            <a:r>
              <a:rPr lang="en-US" sz="1200" b="1" dirty="0">
                <a:solidFill>
                  <a:srgbClr val="C3F739"/>
                </a:solidFill>
                <a:effectLst/>
              </a:rPr>
              <a:t>'</a:t>
            </a:r>
            <a:r>
              <a:rPr lang="en-US" sz="1200" b="1" dirty="0" err="1">
                <a:solidFill>
                  <a:srgbClr val="C3F739"/>
                </a:solidFill>
                <a:effectLst/>
              </a:rPr>
              <a:t>Obat</a:t>
            </a:r>
            <a:r>
              <a:rPr lang="en-US" sz="1200" b="1" dirty="0">
                <a:solidFill>
                  <a:srgbClr val="C3F739"/>
                </a:solidFill>
                <a:effectLst/>
              </a:rPr>
              <a:t> </a:t>
            </a:r>
            <a:r>
              <a:rPr lang="en-US" sz="1200" b="1" dirty="0" err="1">
                <a:solidFill>
                  <a:srgbClr val="C3F739"/>
                </a:solidFill>
                <a:effectLst/>
              </a:rPr>
              <a:t>Hipertensi</a:t>
            </a:r>
            <a:r>
              <a:rPr lang="en-US" sz="1200" b="1" dirty="0">
                <a:solidFill>
                  <a:srgbClr val="C3F739"/>
                </a:solidFill>
                <a:effectLst/>
              </a:rPr>
              <a:t>' became the most profitable</a:t>
            </a:r>
            <a:r>
              <a:rPr lang="en-US" sz="1200" dirty="0">
                <a:solidFill>
                  <a:schemeClr val="bg1"/>
                </a:solidFill>
                <a:effectLst/>
              </a:rPr>
              <a:t> </a:t>
            </a:r>
            <a:r>
              <a:rPr lang="en-US" sz="1200" dirty="0">
                <a:solidFill>
                  <a:schemeClr val="bg1"/>
                </a:solidFill>
              </a:rPr>
              <a:t>due to</a:t>
            </a:r>
            <a:r>
              <a:rPr lang="en-US" sz="1200" dirty="0">
                <a:solidFill>
                  <a:schemeClr val="bg1"/>
                </a:solidFill>
                <a:effectLst/>
              </a:rPr>
              <a:t> high selling price. This opportunity should be used to sell more quantities of '</a:t>
            </a:r>
            <a:r>
              <a:rPr lang="en-US" sz="1200" dirty="0" err="1">
                <a:solidFill>
                  <a:schemeClr val="bg1"/>
                </a:solidFill>
                <a:effectLst/>
              </a:rPr>
              <a:t>Obat</a:t>
            </a:r>
            <a:r>
              <a:rPr lang="en-US" sz="1200" dirty="0">
                <a:solidFill>
                  <a:schemeClr val="bg1"/>
                </a:solidFill>
                <a:effectLst/>
              </a:rPr>
              <a:t> </a:t>
            </a:r>
            <a:r>
              <a:rPr lang="en-US" sz="1200" dirty="0" err="1">
                <a:solidFill>
                  <a:schemeClr val="bg1"/>
                </a:solidFill>
                <a:effectLst/>
              </a:rPr>
              <a:t>Hipertensi</a:t>
            </a:r>
            <a:r>
              <a:rPr lang="en-US" sz="1200" dirty="0">
                <a:solidFill>
                  <a:schemeClr val="bg1"/>
                </a:solidFill>
                <a:effectLst/>
              </a:rPr>
              <a:t>' by highlighting product quality and educating potential buyers.</a:t>
            </a:r>
          </a:p>
          <a:p>
            <a:pPr marL="171450" indent="-171450">
              <a:buClr>
                <a:schemeClr val="bg1"/>
              </a:buClr>
              <a:buFont typeface="Wingdings" pitchFamily="2" charset="2"/>
              <a:buChar char="§"/>
            </a:pPr>
            <a:endParaRPr lang="en-US" sz="600" dirty="0">
              <a:solidFill>
                <a:schemeClr val="bg1"/>
              </a:solidFill>
            </a:endParaRPr>
          </a:p>
          <a:p>
            <a:pPr marL="171450" indent="-171450">
              <a:buClr>
                <a:schemeClr val="bg1"/>
              </a:buClr>
              <a:buFont typeface="Wingdings" pitchFamily="2" charset="2"/>
              <a:buChar char="§"/>
            </a:pPr>
            <a:r>
              <a:rPr lang="en-US" sz="1200" dirty="0">
                <a:solidFill>
                  <a:schemeClr val="bg1"/>
                </a:solidFill>
              </a:rPr>
              <a:t>Meanwhile, the remain 27% sales consist of : ‘</a:t>
            </a:r>
            <a:r>
              <a:rPr lang="en-US" sz="1200" dirty="0" err="1">
                <a:solidFill>
                  <a:schemeClr val="bg1"/>
                </a:solidFill>
              </a:rPr>
              <a:t>Obat</a:t>
            </a:r>
            <a:r>
              <a:rPr lang="en-US" sz="1200" dirty="0">
                <a:solidFill>
                  <a:schemeClr val="bg1"/>
                </a:solidFill>
              </a:rPr>
              <a:t> </a:t>
            </a:r>
            <a:r>
              <a:rPr lang="en-US" sz="1200" dirty="0" err="1">
                <a:solidFill>
                  <a:schemeClr val="bg1"/>
                </a:solidFill>
              </a:rPr>
              <a:t>Alergi</a:t>
            </a:r>
            <a:r>
              <a:rPr lang="en-US" sz="1200" dirty="0">
                <a:solidFill>
                  <a:schemeClr val="bg1"/>
                </a:solidFill>
              </a:rPr>
              <a:t>’, ’</a:t>
            </a:r>
            <a:r>
              <a:rPr lang="en-US" sz="1200" dirty="0" err="1">
                <a:solidFill>
                  <a:schemeClr val="bg1"/>
                </a:solidFill>
              </a:rPr>
              <a:t>Obat</a:t>
            </a:r>
            <a:r>
              <a:rPr lang="en-US" sz="1200" dirty="0">
                <a:solidFill>
                  <a:schemeClr val="bg1"/>
                </a:solidFill>
              </a:rPr>
              <a:t> </a:t>
            </a:r>
            <a:r>
              <a:rPr lang="en-US" sz="1200" dirty="0" err="1">
                <a:solidFill>
                  <a:schemeClr val="bg1"/>
                </a:solidFill>
              </a:rPr>
              <a:t>Kolesterol</a:t>
            </a:r>
            <a:r>
              <a:rPr lang="en-US" sz="1200" dirty="0">
                <a:solidFill>
                  <a:schemeClr val="bg1"/>
                </a:solidFill>
              </a:rPr>
              <a:t>’ and ‘</a:t>
            </a:r>
            <a:r>
              <a:rPr lang="en-US" sz="1200" dirty="0" err="1">
                <a:solidFill>
                  <a:schemeClr val="bg1"/>
                </a:solidFill>
              </a:rPr>
              <a:t>Obat</a:t>
            </a:r>
            <a:r>
              <a:rPr lang="en-US" sz="1200" dirty="0">
                <a:solidFill>
                  <a:schemeClr val="bg1"/>
                </a:solidFill>
              </a:rPr>
              <a:t> </a:t>
            </a:r>
            <a:r>
              <a:rPr lang="en-US" sz="1200" dirty="0" err="1">
                <a:solidFill>
                  <a:schemeClr val="bg1"/>
                </a:solidFill>
              </a:rPr>
              <a:t>Telinga</a:t>
            </a:r>
            <a:r>
              <a:rPr lang="en-US" sz="1200" dirty="0">
                <a:solidFill>
                  <a:schemeClr val="bg1"/>
                </a:solidFill>
              </a:rPr>
              <a:t>’ sold with average sales 3000 units per month.</a:t>
            </a:r>
          </a:p>
        </p:txBody>
      </p:sp>
      <p:graphicFrame>
        <p:nvGraphicFramePr>
          <p:cNvPr id="7" name="Chart 6">
            <a:extLst>
              <a:ext uri="{FF2B5EF4-FFF2-40B4-BE49-F238E27FC236}">
                <a16:creationId xmlns:a16="http://schemas.microsoft.com/office/drawing/2014/main" id="{2613249B-41F5-EDB4-1AA0-E9323C89B230}"/>
              </a:ext>
            </a:extLst>
          </p:cNvPr>
          <p:cNvGraphicFramePr>
            <a:graphicFrameLocks/>
          </p:cNvGraphicFramePr>
          <p:nvPr>
            <p:extLst>
              <p:ext uri="{D42A27DB-BD31-4B8C-83A1-F6EECF244321}">
                <p14:modId xmlns:p14="http://schemas.microsoft.com/office/powerpoint/2010/main" val="3829429611"/>
              </p:ext>
            </p:extLst>
          </p:nvPr>
        </p:nvGraphicFramePr>
        <p:xfrm>
          <a:off x="5638800" y="640080"/>
          <a:ext cx="3299460" cy="33350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818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00768" y="499956"/>
            <a:ext cx="3198244" cy="52202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000" dirty="0"/>
              <a:t>Top 10 Best Seller Drug Brands </a:t>
            </a:r>
            <a:endParaRPr sz="2000" dirty="0"/>
          </a:p>
        </p:txBody>
      </p:sp>
      <p:sp>
        <p:nvSpPr>
          <p:cNvPr id="8" name="Google Shape;54;p13">
            <a:extLst>
              <a:ext uri="{FF2B5EF4-FFF2-40B4-BE49-F238E27FC236}">
                <a16:creationId xmlns:a16="http://schemas.microsoft.com/office/drawing/2014/main" id="{ACFEEDB4-03C9-1108-BE42-96EF397D3697}"/>
              </a:ext>
            </a:extLst>
          </p:cNvPr>
          <p:cNvSpPr txBox="1">
            <a:spLocks/>
          </p:cNvSpPr>
          <p:nvPr/>
        </p:nvSpPr>
        <p:spPr>
          <a:xfrm>
            <a:off x="167256" y="1151219"/>
            <a:ext cx="2970391" cy="3349064"/>
          </a:xfrm>
          <a:prstGeom prst="rect">
            <a:avLst/>
          </a:prstGeom>
          <a:noFill/>
          <a:ln>
            <a:noFill/>
          </a:ln>
        </p:spPr>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300"/>
              <a:buFont typeface="Poppins"/>
              <a:buNone/>
              <a:defRPr sz="33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buSzPct val="80000"/>
            </a:pPr>
            <a:r>
              <a:rPr lang="en-US" sz="1600" b="0" dirty="0">
                <a:solidFill>
                  <a:srgbClr val="FFFFFF"/>
                </a:solidFill>
                <a:effectLst/>
                <a:latin typeface="BCDHEE_Poppins"/>
              </a:rPr>
              <a:t>The most selling </a:t>
            </a:r>
            <a:r>
              <a:rPr lang="en-US" sz="1600" b="0" dirty="0">
                <a:solidFill>
                  <a:srgbClr val="FFFFFF"/>
                </a:solidFill>
                <a:latin typeface="BCDHEE_Poppins"/>
              </a:rPr>
              <a:t>drug brand</a:t>
            </a:r>
            <a:r>
              <a:rPr lang="en-US" sz="1600" b="0" dirty="0">
                <a:solidFill>
                  <a:srgbClr val="FFFFFF"/>
                </a:solidFill>
                <a:effectLst/>
                <a:latin typeface="BCDHEE_Poppins"/>
              </a:rPr>
              <a:t> during 2020-2021 are: </a:t>
            </a:r>
          </a:p>
          <a:p>
            <a:pPr marL="285750" indent="-285750">
              <a:buSzPct val="80000"/>
              <a:buFont typeface="Wingdings" pitchFamily="2" charset="2"/>
              <a:buChar char="§"/>
            </a:pPr>
            <a:r>
              <a:rPr lang="en-US" sz="1600" dirty="0" err="1">
                <a:solidFill>
                  <a:srgbClr val="C3F739"/>
                </a:solidFill>
                <a:effectLst/>
                <a:latin typeface="BCDHEE_Poppins"/>
              </a:rPr>
              <a:t>Decolsen</a:t>
            </a:r>
            <a:r>
              <a:rPr lang="en-US" sz="1600" b="0" dirty="0">
                <a:solidFill>
                  <a:srgbClr val="D8EF00"/>
                </a:solidFill>
                <a:effectLst/>
                <a:latin typeface="BCDHEE_Poppins"/>
              </a:rPr>
              <a:t> </a:t>
            </a:r>
            <a:r>
              <a:rPr lang="en-US" sz="1600" b="0" dirty="0">
                <a:solidFill>
                  <a:srgbClr val="FFFFFF"/>
                </a:solidFill>
                <a:effectLst/>
                <a:latin typeface="BCDHEE_Poppins"/>
              </a:rPr>
              <a:t>with 9.2% and 21,400 of units sold, </a:t>
            </a:r>
          </a:p>
          <a:p>
            <a:pPr marL="285750" indent="-285750">
              <a:buSzPct val="80000"/>
              <a:buFont typeface="Wingdings" pitchFamily="2" charset="2"/>
              <a:buChar char="§"/>
            </a:pPr>
            <a:r>
              <a:rPr lang="en-US" sz="1600" dirty="0" err="1">
                <a:solidFill>
                  <a:srgbClr val="D8EF00"/>
                </a:solidFill>
                <a:effectLst/>
                <a:latin typeface="BCDHEE_Poppins"/>
              </a:rPr>
              <a:t>BodrexExtra</a:t>
            </a:r>
            <a:r>
              <a:rPr lang="en-US" sz="1600" b="0" dirty="0">
                <a:solidFill>
                  <a:srgbClr val="D8EF00"/>
                </a:solidFill>
                <a:effectLst/>
                <a:latin typeface="BCDHEE_Poppins"/>
              </a:rPr>
              <a:t> </a:t>
            </a:r>
            <a:r>
              <a:rPr lang="en-US" sz="1600" b="0" dirty="0">
                <a:solidFill>
                  <a:srgbClr val="FFFFFF"/>
                </a:solidFill>
                <a:effectLst/>
                <a:latin typeface="BCDHEE_Poppins"/>
              </a:rPr>
              <a:t>with 7.23% and 16,814 of units sold,</a:t>
            </a:r>
            <a:endParaRPr lang="en-US" sz="1600" b="0" dirty="0">
              <a:solidFill>
                <a:srgbClr val="FFFFFF"/>
              </a:solidFill>
              <a:latin typeface="BCDHEE_Poppins"/>
            </a:endParaRPr>
          </a:p>
          <a:p>
            <a:pPr marL="285750" indent="-285750">
              <a:buSzPct val="80000"/>
              <a:buFont typeface="Wingdings" pitchFamily="2" charset="2"/>
              <a:buChar char="§"/>
            </a:pPr>
            <a:r>
              <a:rPr lang="en-US" sz="1600" dirty="0" err="1">
                <a:solidFill>
                  <a:srgbClr val="D8EF00"/>
                </a:solidFill>
                <a:effectLst/>
                <a:latin typeface="BCDHEE_Poppins"/>
              </a:rPr>
              <a:t>Ultraflu</a:t>
            </a:r>
            <a:r>
              <a:rPr lang="en-US" sz="1600" dirty="0">
                <a:solidFill>
                  <a:srgbClr val="D8EF00"/>
                </a:solidFill>
                <a:effectLst/>
                <a:latin typeface="BCDHEE_Poppins"/>
              </a:rPr>
              <a:t> </a:t>
            </a:r>
            <a:r>
              <a:rPr lang="en-US" sz="1600" b="0" dirty="0">
                <a:solidFill>
                  <a:srgbClr val="FFFFFF"/>
                </a:solidFill>
                <a:effectLst/>
                <a:latin typeface="BCDHEE_Poppins"/>
              </a:rPr>
              <a:t>with 5.97% and 13,893 of units sold</a:t>
            </a:r>
            <a:r>
              <a:rPr lang="en-US" sz="1600" b="0" dirty="0">
                <a:solidFill>
                  <a:srgbClr val="FFFFFF"/>
                </a:solidFill>
                <a:latin typeface="BCDHEE_Poppins"/>
              </a:rPr>
              <a:t>,</a:t>
            </a:r>
            <a:endParaRPr lang="en-US" sz="1600" b="0" dirty="0">
              <a:solidFill>
                <a:srgbClr val="FFFFFF"/>
              </a:solidFill>
              <a:effectLst/>
              <a:latin typeface="BCDHEE_Poppins"/>
            </a:endParaRPr>
          </a:p>
          <a:p>
            <a:pPr marL="285750" indent="-285750">
              <a:buSzPct val="80000"/>
              <a:buFont typeface="Wingdings" pitchFamily="2" charset="2"/>
              <a:buChar char="§"/>
            </a:pPr>
            <a:r>
              <a:rPr lang="en-US" sz="1600" dirty="0" err="1">
                <a:solidFill>
                  <a:srgbClr val="D8EF00"/>
                </a:solidFill>
                <a:effectLst/>
                <a:latin typeface="BCDHEE_Poppins"/>
              </a:rPr>
              <a:t>Paramex</a:t>
            </a:r>
            <a:r>
              <a:rPr lang="en-US" sz="1600" dirty="0">
                <a:solidFill>
                  <a:srgbClr val="D8EF00"/>
                </a:solidFill>
                <a:effectLst/>
                <a:latin typeface="BCDHEE_Poppins"/>
              </a:rPr>
              <a:t> Tablet </a:t>
            </a:r>
            <a:r>
              <a:rPr lang="en-US" sz="1600" b="0" dirty="0">
                <a:solidFill>
                  <a:srgbClr val="FFFFFF"/>
                </a:solidFill>
                <a:effectLst/>
                <a:latin typeface="BCDHEE_Poppins"/>
              </a:rPr>
              <a:t>with 5.56% and 12,932 of units sold,</a:t>
            </a:r>
          </a:p>
          <a:p>
            <a:pPr marL="285750" indent="-285750">
              <a:buSzPct val="80000"/>
              <a:buFont typeface="Wingdings" pitchFamily="2" charset="2"/>
              <a:buChar char="§"/>
            </a:pPr>
            <a:r>
              <a:rPr lang="en-US" sz="1600" dirty="0" err="1">
                <a:solidFill>
                  <a:srgbClr val="D8EF00"/>
                </a:solidFill>
                <a:effectLst/>
                <a:latin typeface="BCDHEE_Poppins"/>
              </a:rPr>
              <a:t>Dexteem</a:t>
            </a:r>
            <a:r>
              <a:rPr lang="en-US" sz="1600" dirty="0">
                <a:solidFill>
                  <a:srgbClr val="D8EF00"/>
                </a:solidFill>
                <a:effectLst/>
                <a:latin typeface="BCDHEE_Poppins"/>
              </a:rPr>
              <a:t> </a:t>
            </a:r>
            <a:r>
              <a:rPr lang="en-US" sz="1600" b="0" dirty="0">
                <a:solidFill>
                  <a:srgbClr val="FFFFFF"/>
                </a:solidFill>
                <a:effectLst/>
                <a:latin typeface="BCDHEE_Poppins"/>
              </a:rPr>
              <a:t>with 5.37% and 12,496 of units sold. </a:t>
            </a:r>
          </a:p>
          <a:p>
            <a:pPr>
              <a:buSzPct val="80000"/>
            </a:pPr>
            <a:endParaRPr lang="en-US" sz="1600" b="0" dirty="0">
              <a:solidFill>
                <a:srgbClr val="FFFFFF"/>
              </a:solidFill>
              <a:effectLst/>
              <a:latin typeface="BCDHEE_Poppins"/>
            </a:endParaRPr>
          </a:p>
          <a:p>
            <a:pPr>
              <a:buSzPct val="80000"/>
            </a:pPr>
            <a:r>
              <a:rPr lang="en-US" sz="1600" b="0" dirty="0">
                <a:solidFill>
                  <a:srgbClr val="FFFFFF"/>
                </a:solidFill>
                <a:effectLst/>
                <a:latin typeface="BCDHEE_Poppins"/>
              </a:rPr>
              <a:t>These products were sold above 10,000 unit since customers have trust and positive opinion of its drug brand</a:t>
            </a:r>
          </a:p>
        </p:txBody>
      </p:sp>
      <p:graphicFrame>
        <p:nvGraphicFramePr>
          <p:cNvPr id="2" name="Chart 1">
            <a:extLst>
              <a:ext uri="{FF2B5EF4-FFF2-40B4-BE49-F238E27FC236}">
                <a16:creationId xmlns:a16="http://schemas.microsoft.com/office/drawing/2014/main" id="{E3F3BBCF-DAF6-3E88-C892-91BCEB19C73C}"/>
              </a:ext>
            </a:extLst>
          </p:cNvPr>
          <p:cNvGraphicFramePr>
            <a:graphicFrameLocks/>
          </p:cNvGraphicFramePr>
          <p:nvPr>
            <p:extLst>
              <p:ext uri="{D42A27DB-BD31-4B8C-83A1-F6EECF244321}">
                <p14:modId xmlns:p14="http://schemas.microsoft.com/office/powerpoint/2010/main" val="1245455219"/>
              </p:ext>
            </p:extLst>
          </p:nvPr>
        </p:nvGraphicFramePr>
        <p:xfrm>
          <a:off x="3771067" y="738520"/>
          <a:ext cx="5205677" cy="36664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7883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13107</TotalTime>
  <Words>1520</Words>
  <Application>Microsoft Macintosh PowerPoint</Application>
  <PresentationFormat>On-screen Show (16:9)</PresentationFormat>
  <Paragraphs>77</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BCDHEE_Poppins</vt:lpstr>
      <vt:lpstr>Poppins SemiBold</vt:lpstr>
      <vt:lpstr>Calibri</vt:lpstr>
      <vt:lpstr>Wingdings</vt:lpstr>
      <vt:lpstr>Poppins Light</vt:lpstr>
      <vt:lpstr>Poppins</vt:lpstr>
      <vt:lpstr>BCDEEE_Poppins</vt:lpstr>
      <vt:lpstr>Simple Light</vt:lpstr>
      <vt:lpstr>PowerPoint Presentation</vt:lpstr>
      <vt:lpstr>Drug Supply Chain Analysis</vt:lpstr>
      <vt:lpstr>Business Overview </vt:lpstr>
      <vt:lpstr>Data Understanding</vt:lpstr>
      <vt:lpstr>Sales Profit Progress </vt:lpstr>
      <vt:lpstr>The way inventory managed at first year of business was negatively affect to profit/loss.  In 2020, the stock of items purchase was excessive while the volume of items sold is still quite low.  However, in 2021 the stock of item purchased is reduced in number, and the selling price was greater than the buying price, so the accumulated profit in 2021 is increased compared to 2020 </vt:lpstr>
      <vt:lpstr>Total Sales and Quantity Sold Per Month</vt:lpstr>
      <vt:lpstr>Overview Drug Sales in 2020-2021</vt:lpstr>
      <vt:lpstr>Top 10 Best Seller Drug Brands </vt:lpstr>
      <vt:lpstr>Restock Product by the end of 2021</vt:lpstr>
      <vt:lpstr>Dead Inventory by the end of 2021</vt:lpstr>
      <vt:lpstr>Top Tier Suppliers</vt:lpstr>
      <vt:lpstr>PowerPoint Presentation</vt:lpstr>
      <vt:lpstr>Consideration to change Supplier</vt:lpstr>
      <vt:lpstr>At first year of business, DQLab Group suffered a huge loss due to excessive item purchase while sales volume was quite low. To deal with, the company must carrying the right inventories at the right levels, which can cover demand without overstocking by classify the inventory stock as below: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Supply Chain Analysis</dc:title>
  <cp:lastModifiedBy>septy.windy1@gmail.com</cp:lastModifiedBy>
  <cp:revision>22</cp:revision>
  <cp:lastPrinted>2023-07-14T23:39:48Z</cp:lastPrinted>
  <dcterms:modified xsi:type="dcterms:W3CDTF">2023-07-31T08:42:24Z</dcterms:modified>
</cp:coreProperties>
</file>